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76" r:id="rId5"/>
  </p:sldMasterIdLst>
  <p:notesMasterIdLst>
    <p:notesMasterId r:id="rId33"/>
  </p:notesMasterIdLst>
  <p:handoutMasterIdLst>
    <p:handoutMasterId r:id="rId34"/>
  </p:handoutMasterIdLst>
  <p:sldIdLst>
    <p:sldId id="1199" r:id="rId6"/>
    <p:sldId id="1244" r:id="rId7"/>
    <p:sldId id="1242" r:id="rId8"/>
    <p:sldId id="1243" r:id="rId9"/>
    <p:sldId id="1245" r:id="rId10"/>
    <p:sldId id="1224" r:id="rId11"/>
    <p:sldId id="1197" r:id="rId12"/>
    <p:sldId id="1212" r:id="rId13"/>
    <p:sldId id="1213" r:id="rId14"/>
    <p:sldId id="1228" r:id="rId15"/>
    <p:sldId id="1214" r:id="rId16"/>
    <p:sldId id="1215" r:id="rId17"/>
    <p:sldId id="1216" r:id="rId18"/>
    <p:sldId id="1229" r:id="rId19"/>
    <p:sldId id="1230" r:id="rId20"/>
    <p:sldId id="1231" r:id="rId21"/>
    <p:sldId id="1232" r:id="rId22"/>
    <p:sldId id="1233" r:id="rId23"/>
    <p:sldId id="1234" r:id="rId24"/>
    <p:sldId id="1235" r:id="rId25"/>
    <p:sldId id="1236" r:id="rId26"/>
    <p:sldId id="1237" r:id="rId27"/>
    <p:sldId id="1238" r:id="rId28"/>
    <p:sldId id="1239" r:id="rId29"/>
    <p:sldId id="1240" r:id="rId30"/>
    <p:sldId id="1241" r:id="rId31"/>
    <p:sldId id="1246" r:id="rId32"/>
  </p:sldIdLst>
  <p:sldSz cx="12192000" cy="6858000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標楷體" pitchFamily="65" charset="-120"/>
        <a:ea typeface="華康龍門石碑"/>
        <a:cs typeface="華康龍門石碑"/>
      </a:defRPr>
    </a:lvl9pPr>
  </p:defaultTextStyle>
  <p:extLst>
    <p:ext uri="{521415D9-36F7-43E2-AB2F-B90AF26B5E84}">
      <p14:sectionLst xmlns:p14="http://schemas.microsoft.com/office/powerpoint/2010/main">
        <p14:section name="預設章節" id="{3837F9D1-33BF-45D4-B5E3-CA0297B6722D}">
          <p14:sldIdLst>
            <p14:sldId id="1199"/>
            <p14:sldId id="1244"/>
            <p14:sldId id="1242"/>
            <p14:sldId id="1243"/>
            <p14:sldId id="1245"/>
            <p14:sldId id="1224"/>
          </p14:sldIdLst>
        </p14:section>
        <p14:section name="申請成為管理員" id="{3DE4585F-3C83-473D-93E0-B827A2A56949}">
          <p14:sldIdLst>
            <p14:sldId id="1197"/>
            <p14:sldId id="1212"/>
            <p14:sldId id="1213"/>
            <p14:sldId id="1228"/>
            <p14:sldId id="1214"/>
            <p14:sldId id="1215"/>
            <p14:sldId id="1216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5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A00"/>
    <a:srgbClr val="663E8A"/>
    <a:srgbClr val="218919"/>
    <a:srgbClr val="BC0000"/>
    <a:srgbClr val="7030A0"/>
    <a:srgbClr val="606AAC"/>
    <a:srgbClr val="27235F"/>
    <a:srgbClr val="6C3E8E"/>
    <a:srgbClr val="0094C8"/>
    <a:srgbClr val="C0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1757" autoAdjust="0"/>
  </p:normalViewPr>
  <p:slideViewPr>
    <p:cSldViewPr snapToGrid="0">
      <p:cViewPr varScale="1">
        <p:scale>
          <a:sx n="98" d="100"/>
          <a:sy n="98" d="100"/>
        </p:scale>
        <p:origin x="1068" y="78"/>
      </p:cViewPr>
      <p:guideLst>
        <p:guide orient="horz" pos="2544"/>
        <p:guide pos="591"/>
      </p:guideLst>
    </p:cSldViewPr>
  </p:slideViewPr>
  <p:outlineViewPr>
    <p:cViewPr>
      <p:scale>
        <a:sx n="32" d="100"/>
        <a:sy n="32" d="100"/>
      </p:scale>
      <p:origin x="0" y="-7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19483" y="9625886"/>
            <a:ext cx="386400" cy="274470"/>
          </a:xfrm>
          <a:prstGeom prst="rect">
            <a:avLst/>
          </a:prstGeom>
          <a:noFill/>
          <a:ln>
            <a:noFill/>
          </a:ln>
        </p:spPr>
        <p:txBody>
          <a:bodyPr wrap="none" lIns="90516" tIns="44464" rIns="90516" bIns="44464">
            <a:spAutoFit/>
          </a:bodyPr>
          <a:lstStyle>
            <a:lvl1pPr defTabSz="915988" eaLnBrk="0" hangingPunct="0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9300" indent="-287338" defTabSz="915988" eaLnBrk="0" hangingPunct="0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52525" indent="-230188" defTabSz="915988" eaLnBrk="0" hangingPunct="0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14488" indent="-230188" defTabSz="915988" eaLnBrk="0" hangingPunct="0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74863" indent="-230188" defTabSz="915988" eaLnBrk="0" hangingPunct="0"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32063" indent="-230188" algn="ctr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89263" indent="-230188" algn="ctr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46463" indent="-230188" algn="ctr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903663" indent="-230188" algn="ctr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fld id="{B2BBD469-93C9-4A63-869B-7D68F926078D}" type="slidenum">
              <a:rPr lang="en-US" altLang="zh-TW" sz="1200" b="0">
                <a:solidFill>
                  <a:schemeClr val="tx1"/>
                </a:solidFill>
                <a:latin typeface="華康楷書體W5" charset="-120"/>
                <a:ea typeface="華康楷書體W5" charset="-120"/>
                <a:cs typeface="+mn-cs"/>
              </a:rPr>
              <a:pPr>
                <a:defRPr/>
              </a:pPr>
              <a:t>‹#›</a:t>
            </a:fld>
            <a:endParaRPr lang="en-US" altLang="zh-TW" sz="1200" b="0">
              <a:solidFill>
                <a:schemeClr val="tx1"/>
              </a:solidFill>
              <a:latin typeface="華康楷書體W5" charset="-120"/>
              <a:ea typeface="華康楷書體W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9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150" y="866775"/>
            <a:ext cx="6191250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6" y="4724185"/>
            <a:ext cx="4991091" cy="418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516" tIns="44464" rIns="90516" bIns="44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第二階層</a:t>
            </a:r>
          </a:p>
          <a:p>
            <a:pPr lvl="2"/>
            <a:r>
              <a:rPr lang="zh-TW" altLang="en-US" noProof="0"/>
              <a:t>第三階層</a:t>
            </a:r>
          </a:p>
          <a:p>
            <a:pPr lvl="3"/>
            <a:r>
              <a:rPr lang="zh-TW" altLang="en-US" noProof="0"/>
              <a:t>第四階層</a:t>
            </a:r>
          </a:p>
          <a:p>
            <a:pPr lvl="4"/>
            <a:r>
              <a:rPr lang="zh-TW" altLang="en-US" noProof="0"/>
              <a:t>第五階層</a:t>
            </a:r>
          </a:p>
        </p:txBody>
      </p:sp>
    </p:spTree>
    <p:extLst>
      <p:ext uri="{BB962C8B-B14F-4D97-AF65-F5344CB8AC3E}">
        <p14:creationId xmlns:p14="http://schemas.microsoft.com/office/powerpoint/2010/main" val="9122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charset="-12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charset="-12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charset="-12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charset="-12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charset="-12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0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tabLst>
                <a:tab pos="0" algn="l"/>
              </a:tabLst>
            </a:pPr>
            <a:fld id="{C7E50B27-04FF-45FB-9D1A-5A307BA93990}" type="slidenum">
              <a:rPr lang="en-US" sz="1400" spc="-1">
                <a:solidFill>
                  <a:prstClr val="black"/>
                </a:solidFill>
                <a:latin typeface="Times New Roman"/>
              </a:rPr>
              <a:pPr algn="r">
                <a:tabLst>
                  <a:tab pos="0" algn="l"/>
                </a:tabLst>
              </a:pPr>
              <a:t>1</a:t>
            </a:fld>
            <a:endParaRPr lang="en-US" sz="14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910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01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281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140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tabLst>
                <a:tab pos="0" algn="l"/>
              </a:tabLst>
            </a:pPr>
            <a:fld id="{19E0F304-82B4-4452-98D9-03DC6E0B2150}" type="slidenum">
              <a:rPr lang="en-US" sz="1867" spc="-1" smtClean="0">
                <a:solidFill>
                  <a:srgbClr val="000000"/>
                </a:solidFill>
                <a:ea typeface="Arial"/>
              </a:rPr>
              <a:pPr algn="r">
                <a:tabLst>
                  <a:tab pos="0" algn="l"/>
                </a:tabLst>
              </a:pPr>
              <a:t>‹#›</a:t>
            </a:fld>
            <a:endParaRPr lang="en-US" sz="1867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4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6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81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52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44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60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52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44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25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085867" y="572557"/>
            <a:ext cx="5143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rot="10800000">
            <a:off x="-26" y="25"/>
            <a:ext cx="1549428" cy="881047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10642574" y="5976958"/>
            <a:ext cx="1549428" cy="881047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13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tabLst>
                <a:tab pos="0" algn="l"/>
              </a:tabLst>
            </a:pPr>
            <a:fld id="{19E0F304-82B4-4452-98D9-03DC6E0B2150}" type="slidenum">
              <a:rPr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>
                <a:tabLst>
                  <a:tab pos="0" algn="l"/>
                </a:tabLst>
              </a:pPr>
              <a:t>‹#›</a:t>
            </a:fld>
            <a:endParaRPr lang="en-US" sz="1867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10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26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24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417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731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314240" y="315360"/>
            <a:ext cx="7776960" cy="28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9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267" b="0" strike="noStrike" spc="-1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7A7528E0-D493-546F-3184-D25D0E9F9C5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‹#›</a:t>
            </a:fld>
            <a:endParaRPr kumimoji="0" lang="en-US" sz="1867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5126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30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302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062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903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496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52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440" y="160464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60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52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440" y="3682560"/>
            <a:ext cx="35328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940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085867" y="572557"/>
            <a:ext cx="5143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rot="10800000">
            <a:off x="-26" y="25"/>
            <a:ext cx="1549428" cy="881047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10642574" y="5976958"/>
            <a:ext cx="1549428" cy="881047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44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A89AD89-8F51-3BDE-705F-2BBC9E156D6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‹#›</a:t>
            </a:fld>
            <a:endParaRPr kumimoji="0" lang="en-US" sz="1867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4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12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04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314240" y="315360"/>
            <a:ext cx="7776960" cy="28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37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48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35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單一角落矩形 2"/>
          <p:cNvSpPr/>
          <p:nvPr/>
        </p:nvSpPr>
        <p:spPr>
          <a:xfrm flipH="1" flipV="1">
            <a:off x="9895680" y="-480"/>
            <a:ext cx="2294880" cy="980640"/>
          </a:xfrm>
          <a:prstGeom prst="round1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zh-TW" altLang="en-US" sz="4000" b="0" strike="noStrike" spc="-1">
                <a:solidFill>
                  <a:srgbClr val="000000"/>
                </a:solidFill>
                <a:latin typeface="Arial"/>
              </a:rPr>
              <a:t>請按這裡編輯題名文字格式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13;p2"/>
          <p:cNvSpPr/>
          <p:nvPr/>
        </p:nvSpPr>
        <p:spPr>
          <a:xfrm rot="10800000">
            <a:off x="0" y="-2807"/>
            <a:ext cx="1548960" cy="880800"/>
          </a:xfrm>
          <a:custGeom>
            <a:avLst/>
            <a:gdLst/>
            <a:ahLst/>
            <a:cxnLst/>
            <a:rect l="l" t="t" r="r" b="b"/>
            <a:pathLst>
              <a:path w="116586" h="66294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rgbClr val="606AAC"/>
          </a:solidFill>
          <a:ln w="0">
            <a:solidFill>
              <a:srgbClr val="606A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14;p2"/>
          <p:cNvSpPr/>
          <p:nvPr/>
        </p:nvSpPr>
        <p:spPr>
          <a:xfrm>
            <a:off x="10642560" y="5976960"/>
            <a:ext cx="1548960" cy="880800"/>
          </a:xfrm>
          <a:custGeom>
            <a:avLst/>
            <a:gdLst/>
            <a:ahLst/>
            <a:cxnLst/>
            <a:rect l="l" t="t" r="r" b="b"/>
            <a:pathLst>
              <a:path w="116586" h="66294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rgbClr val="CCE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2"/>
          <p:cNvSpPr>
            <a:spLocks noGrp="1"/>
          </p:cNvSpPr>
          <p:nvPr>
            <p:ph type="sldNum"/>
          </p:nvPr>
        </p:nvSpPr>
        <p:spPr>
          <a:xfrm>
            <a:off x="11296800" y="6217440"/>
            <a:ext cx="731040" cy="524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‹#›</a:t>
            </a:fld>
            <a:endParaRPr kumimoji="0" lang="en-US" sz="1867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1867" b="0" strike="noStrike" spc="-1">
                <a:solidFill>
                  <a:srgbClr val="000000"/>
                </a:solidFill>
                <a:latin typeface="Arial"/>
              </a:rPr>
              <a:t>請按這裡編輯大綱文字格式</a:t>
            </a:r>
            <a:endParaRPr lang="en-US" sz="1867" b="0" strike="noStrike" spc="-1">
              <a:solidFill>
                <a:srgbClr val="000000"/>
              </a:solidFill>
              <a:latin typeface="Arial"/>
            </a:endParaRP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altLang="en-US" sz="1867" b="0" strike="noStrike" spc="-1">
                <a:solidFill>
                  <a:srgbClr val="000000"/>
                </a:solidFill>
                <a:latin typeface="Arial"/>
              </a:rPr>
              <a:t>第二個大綱層次</a:t>
            </a:r>
            <a:endParaRPr lang="en-US" sz="1867" b="0" strike="noStrike" spc="-1">
              <a:solidFill>
                <a:srgbClr val="000000"/>
              </a:solidFill>
              <a:latin typeface="Arial"/>
            </a:endParaRP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1867" b="0" strike="noStrike" spc="-1">
                <a:solidFill>
                  <a:srgbClr val="000000"/>
                </a:solidFill>
                <a:latin typeface="Arial"/>
              </a:rPr>
              <a:t>第三個大綱層次</a:t>
            </a:r>
            <a:endParaRPr lang="en-US" sz="1867" b="0" strike="noStrike" spc="-1">
              <a:solidFill>
                <a:srgbClr val="000000"/>
              </a:solidFill>
              <a:latin typeface="Arial"/>
            </a:endParaRP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altLang="en-US" sz="1867" b="0" strike="noStrike" spc="-1">
                <a:solidFill>
                  <a:srgbClr val="000000"/>
                </a:solidFill>
                <a:latin typeface="Arial"/>
              </a:rPr>
              <a:t>第四個大綱層次</a:t>
            </a:r>
            <a:endParaRPr lang="en-US" sz="1867" b="0" strike="noStrike" spc="-1">
              <a:solidFill>
                <a:srgbClr val="000000"/>
              </a:solidFill>
              <a:latin typeface="Arial"/>
            </a:endParaRP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2667" b="0" strike="noStrike" spc="-1">
                <a:solidFill>
                  <a:srgbClr val="000000"/>
                </a:solidFill>
                <a:latin typeface="Arial"/>
              </a:rPr>
              <a:t>第五個大綱層次</a:t>
            </a:r>
            <a:endParaRPr lang="en-US" sz="2667" b="0" strike="noStrike" spc="-1">
              <a:solidFill>
                <a:srgbClr val="000000"/>
              </a:solidFill>
              <a:latin typeface="Arial"/>
            </a:endParaRP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2667" b="0" strike="noStrike" spc="-1">
                <a:solidFill>
                  <a:srgbClr val="000000"/>
                </a:solidFill>
                <a:latin typeface="Arial"/>
              </a:rPr>
              <a:t>第六個大綱層次</a:t>
            </a:r>
            <a:endParaRPr lang="en-US" sz="2667" b="0" strike="noStrike" spc="-1">
              <a:solidFill>
                <a:srgbClr val="000000"/>
              </a:solidFill>
              <a:latin typeface="Arial"/>
            </a:endParaRP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2667" b="0" strike="noStrike" spc="-1">
                <a:solidFill>
                  <a:srgbClr val="000000"/>
                </a:solidFill>
                <a:latin typeface="Arial"/>
              </a:rPr>
              <a:t>第七個大綱層次</a:t>
            </a:r>
            <a:endParaRPr lang="en-US" sz="2667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750" y="53030"/>
            <a:ext cx="3194613" cy="12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1219170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2"/>
          <p:cNvSpPr/>
          <p:nvPr/>
        </p:nvSpPr>
        <p:spPr>
          <a:xfrm rot="10800000">
            <a:off x="480" y="0"/>
            <a:ext cx="1548960" cy="880800"/>
          </a:xfrm>
          <a:custGeom>
            <a:avLst/>
            <a:gdLst/>
            <a:ahLst/>
            <a:cxnLst/>
            <a:rect l="l" t="t" r="r" b="b"/>
            <a:pathLst>
              <a:path w="116586" h="66294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圓角化單一角落矩形 2"/>
          <p:cNvSpPr/>
          <p:nvPr/>
        </p:nvSpPr>
        <p:spPr>
          <a:xfrm flipH="1" flipV="1">
            <a:off x="9895680" y="-480"/>
            <a:ext cx="2294880" cy="980640"/>
          </a:xfrm>
          <a:prstGeom prst="round1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Google Shape;10;p1"/>
          <p:cNvPicPr/>
          <p:nvPr/>
        </p:nvPicPr>
        <p:blipFill>
          <a:blip r:embed="rId15"/>
          <a:srcRect l="-157" r="19345" b="13761"/>
          <a:stretch/>
        </p:blipFill>
        <p:spPr>
          <a:xfrm>
            <a:off x="10117628" y="199920"/>
            <a:ext cx="2011200" cy="651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14240" y="315360"/>
            <a:ext cx="7776960" cy="609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zh-TW" altLang="en-US" sz="4000" b="0" strike="noStrike" spc="-1" dirty="0">
                <a:solidFill>
                  <a:srgbClr val="000000"/>
                </a:solidFill>
                <a:latin typeface="Arial"/>
              </a:rPr>
              <a:t>請按這裡編輯題名文字格式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Google Shape;14;p2"/>
          <p:cNvSpPr/>
          <p:nvPr/>
        </p:nvSpPr>
        <p:spPr>
          <a:xfrm>
            <a:off x="10642560" y="5976960"/>
            <a:ext cx="1548960" cy="880800"/>
          </a:xfrm>
          <a:custGeom>
            <a:avLst/>
            <a:gdLst/>
            <a:ahLst/>
            <a:cxnLst/>
            <a:rect l="l" t="t" r="r" b="b"/>
            <a:pathLst>
              <a:path w="116586" h="66294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2"/>
          <p:cNvSpPr>
            <a:spLocks noGrp="1"/>
          </p:cNvSpPr>
          <p:nvPr>
            <p:ph type="sldNum"/>
          </p:nvPr>
        </p:nvSpPr>
        <p:spPr>
          <a:xfrm>
            <a:off x="11296800" y="6217440"/>
            <a:ext cx="731040" cy="524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tabLst>
                <a:tab pos="0" algn="l"/>
              </a:tabLst>
            </a:pPr>
            <a:fld id="{19E0F304-82B4-4452-98D9-03DC6E0B2150}" type="slidenum">
              <a:rPr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>
                <a:tabLst>
                  <a:tab pos="0" algn="l"/>
                </a:tabLst>
              </a:pPr>
              <a:t>‹#›</a:t>
            </a:fld>
            <a:endParaRPr lang="en-US" sz="1867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1867" b="0" strike="noStrike" spc="-1">
                <a:solidFill>
                  <a:srgbClr val="000000"/>
                </a:solidFill>
                <a:latin typeface="Arial"/>
              </a:rPr>
              <a:t>請按這裡編輯大綱文字格式</a:t>
            </a:r>
            <a:endParaRPr lang="en-US" sz="1867" b="0" strike="noStrike" spc="-1">
              <a:solidFill>
                <a:srgbClr val="000000"/>
              </a:solidFill>
              <a:latin typeface="Arial"/>
            </a:endParaRP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altLang="en-US" sz="1867" b="0" strike="noStrike" spc="-1">
                <a:solidFill>
                  <a:srgbClr val="000000"/>
                </a:solidFill>
                <a:latin typeface="Arial"/>
              </a:rPr>
              <a:t>第二個大綱層次</a:t>
            </a:r>
            <a:endParaRPr lang="en-US" sz="1867" b="0" strike="noStrike" spc="-1">
              <a:solidFill>
                <a:srgbClr val="000000"/>
              </a:solidFill>
              <a:latin typeface="Arial"/>
            </a:endParaRP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1867" b="0" strike="noStrike" spc="-1">
                <a:solidFill>
                  <a:srgbClr val="000000"/>
                </a:solidFill>
                <a:latin typeface="Arial"/>
              </a:rPr>
              <a:t>第三個大綱層次</a:t>
            </a:r>
            <a:endParaRPr lang="en-US" sz="1867" b="0" strike="noStrike" spc="-1">
              <a:solidFill>
                <a:srgbClr val="000000"/>
              </a:solidFill>
              <a:latin typeface="Arial"/>
            </a:endParaRP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altLang="en-US" sz="1867" b="0" strike="noStrike" spc="-1">
                <a:solidFill>
                  <a:srgbClr val="000000"/>
                </a:solidFill>
                <a:latin typeface="Arial"/>
              </a:rPr>
              <a:t>第四個大綱層次</a:t>
            </a:r>
            <a:endParaRPr lang="en-US" sz="1867" b="0" strike="noStrike" spc="-1">
              <a:solidFill>
                <a:srgbClr val="000000"/>
              </a:solidFill>
              <a:latin typeface="Arial"/>
            </a:endParaRP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2667" b="0" strike="noStrike" spc="-1">
                <a:solidFill>
                  <a:srgbClr val="000000"/>
                </a:solidFill>
                <a:latin typeface="Arial"/>
              </a:rPr>
              <a:t>第五個大綱層次</a:t>
            </a:r>
            <a:endParaRPr lang="en-US" sz="2667" b="0" strike="noStrike" spc="-1">
              <a:solidFill>
                <a:srgbClr val="000000"/>
              </a:solidFill>
              <a:latin typeface="Arial"/>
            </a:endParaRP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2667" b="0" strike="noStrike" spc="-1">
                <a:solidFill>
                  <a:srgbClr val="000000"/>
                </a:solidFill>
                <a:latin typeface="Arial"/>
              </a:rPr>
              <a:t>第六個大綱層次</a:t>
            </a:r>
            <a:endParaRPr lang="en-US" sz="2667" b="0" strike="noStrike" spc="-1">
              <a:solidFill>
                <a:srgbClr val="000000"/>
              </a:solidFill>
              <a:latin typeface="Arial"/>
            </a:endParaRP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altLang="en-US" sz="2667" b="0" strike="noStrike" spc="-1">
                <a:solidFill>
                  <a:srgbClr val="000000"/>
                </a:solidFill>
                <a:latin typeface="Arial"/>
              </a:rPr>
              <a:t>第七個大綱層次</a:t>
            </a:r>
            <a:endParaRPr lang="en-US" sz="26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29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1219170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gsp_app@mail.gsp.gov.tw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pas.cp.gov.tw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i-hisecurecdn.cdn.hinet.net/HiCOS_Client.z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pas.cp.gov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pas.cp.gov.tw/api/DownloadOd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 idx="4294967295"/>
          </p:nvPr>
        </p:nvSpPr>
        <p:spPr>
          <a:xfrm>
            <a:off x="226412" y="1383929"/>
            <a:ext cx="11801428" cy="2585323"/>
          </a:xfrm>
          <a:prstGeom prst="rect">
            <a:avLst/>
          </a:prstGeom>
          <a:noFill/>
          <a:ln w="0"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zh-TW" altLang="en-US" sz="4800" b="1" dirty="0"/>
              <a:t>政府機關授權公務員</a:t>
            </a:r>
            <a:br>
              <a:rPr lang="en-US" altLang="zh-TW" sz="4800" b="1" dirty="0"/>
            </a:br>
            <a:r>
              <a:rPr lang="zh-TW" altLang="en-US" sz="4800" b="1" dirty="0"/>
              <a:t>申請</a:t>
            </a:r>
            <a:r>
              <a:rPr lang="en-US" altLang="zh-TW" sz="4800" b="1" dirty="0"/>
              <a:t>LINE</a:t>
            </a:r>
            <a:r>
              <a:rPr lang="zh-TW" altLang="en-US" sz="4800" b="1" dirty="0"/>
              <a:t>官方帳號系統 </a:t>
            </a:r>
            <a:r>
              <a:rPr lang="en-US" altLang="zh-TW" sz="4800" b="1" dirty="0"/>
              <a:t>(GPAS)</a:t>
            </a:r>
            <a:br>
              <a:rPr lang="en-US" altLang="zh-TW" sz="4800" b="1" dirty="0"/>
            </a:br>
            <a:br>
              <a:rPr lang="en-US" altLang="zh-TW" sz="1200" b="1" dirty="0"/>
            </a:br>
            <a:r>
              <a:rPr lang="zh-TW" altLang="zh-TW" sz="4800" b="1" dirty="0"/>
              <a:t>使用手冊</a:t>
            </a:r>
            <a:endParaRPr lang="en-US" sz="4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Google Shape;400;p62"/>
          <p:cNvSpPr/>
          <p:nvPr/>
        </p:nvSpPr>
        <p:spPr>
          <a:xfrm>
            <a:off x="3871126" y="4912703"/>
            <a:ext cx="4512000" cy="11130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kumimoji="0" lang="zh-TW" altLang="en-US" sz="3733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數位發展部</a:t>
            </a:r>
            <a:endParaRPr kumimoji="0" lang="en-US" sz="3733" spc="-1" dirty="0">
              <a:solidFill>
                <a:prstClr val="black"/>
              </a:solidFill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tabLst>
                <a:tab pos="0" algn="l"/>
              </a:tabLst>
            </a:pPr>
            <a:r>
              <a:rPr kumimoji="0" lang="en-US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2025</a:t>
            </a:r>
            <a:r>
              <a:rPr kumimoji="0" lang="zh-TW" altLang="en-US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 </a:t>
            </a:r>
            <a:r>
              <a:rPr kumimoji="0" lang="en-US" altLang="zh-TW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/</a:t>
            </a:r>
            <a:r>
              <a:rPr kumimoji="0" lang="zh-TW" altLang="en-US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 </a:t>
            </a:r>
            <a:r>
              <a:rPr kumimoji="0" lang="en-US" altLang="zh-TW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08</a:t>
            </a:r>
            <a:r>
              <a:rPr kumimoji="0" lang="zh-TW" altLang="en-US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 </a:t>
            </a:r>
            <a:r>
              <a:rPr kumimoji="0" lang="en-US" altLang="zh-TW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/</a:t>
            </a:r>
            <a:r>
              <a:rPr kumimoji="0" lang="zh-TW" altLang="en-US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 </a:t>
            </a:r>
            <a:r>
              <a:rPr kumimoji="0" lang="en-US" altLang="zh-TW" sz="2400" b="1" spc="-1" dirty="0">
                <a:solidFill>
                  <a:srgbClr val="434343"/>
                </a:solidFill>
                <a:latin typeface="Microsoft JhengHei"/>
                <a:ea typeface="Microsoft JhengHei"/>
              </a:rPr>
              <a:t>01</a:t>
            </a:r>
            <a:endParaRPr kumimoji="0" lang="en-US" sz="2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D5575-58AE-6AB0-E14A-57BA1A670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D1A8E911-5695-D102-34B4-AE4B2EF9F9ED}"/>
              </a:ext>
            </a:extLst>
          </p:cNvPr>
          <p:cNvSpPr txBox="1"/>
          <p:nvPr/>
        </p:nvSpPr>
        <p:spPr>
          <a:xfrm>
            <a:off x="1906788" y="1644376"/>
            <a:ext cx="4887057" cy="165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25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依照圖片說明填寫表格內容，上傳前步驟用印完成之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檔，填寫完畢點擊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ECB3215-DCE1-DDD9-87B1-D534EA076B93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申請成為管理員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347D356-1A99-1C38-EAA8-A99EB5665FB9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新增白名單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1A5AC5E-6222-EE8D-DE28-38F8E9084AC1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DC94DFE-AB24-36A5-201A-9A5D7CB60E0B}"/>
              </a:ext>
            </a:extLst>
          </p:cNvPr>
          <p:cNvSpPr txBox="1"/>
          <p:nvPr/>
        </p:nvSpPr>
        <p:spPr>
          <a:xfrm>
            <a:off x="2424188" y="3552825"/>
            <a:ext cx="46090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必填欄位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marL="252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申請人機關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OID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以登入讀卡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GCA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為準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2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申請人姓名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2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申請人信箱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2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申請人自然人憑證卡號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系統自動帶入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2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權限申請單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須上傳佐證檔案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04F5F00F-2527-FEB1-2C0E-2E36573E143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10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4" name="圖片 3" descr="群組物件">
            <a:extLst>
              <a:ext uri="{FF2B5EF4-FFF2-40B4-BE49-F238E27FC236}">
                <a16:creationId xmlns:a16="http://schemas.microsoft.com/office/drawing/2014/main" id="{B33B7B9D-517F-524F-3038-721DE5711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13" y="1565447"/>
            <a:ext cx="3600450" cy="508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17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F7F7E2B-C199-FC97-8EA0-4D9C3FF44C44}"/>
              </a:ext>
            </a:extLst>
          </p:cNvPr>
          <p:cNvSpPr txBox="1"/>
          <p:nvPr/>
        </p:nvSpPr>
        <p:spPr>
          <a:xfrm>
            <a:off x="1906788" y="1758676"/>
            <a:ext cx="836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dirty="0"/>
              <a:t>送出成功後，頁面會出現申請單</a:t>
            </a:r>
            <a:r>
              <a:rPr lang="zh-TW" altLang="en-US" sz="2800" dirty="0"/>
              <a:t>狀態</a:t>
            </a:r>
            <a:r>
              <a:rPr lang="zh-TW" altLang="zh-TW" sz="2800" dirty="0"/>
              <a:t>「審核中」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87059FC-1C3B-2AF9-4AA9-82CEC8C53A80}"/>
              </a:ext>
            </a:extLst>
          </p:cNvPr>
          <p:cNvSpPr txBox="1"/>
          <p:nvPr/>
        </p:nvSpPr>
        <p:spPr>
          <a:xfrm>
            <a:off x="2521808" y="4840314"/>
            <a:ext cx="7488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en-US" sz="2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管理平臺端會收到通知，檢視及審查機關端上傳之證明文件。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35CB469-AEDD-6B4D-9206-3259A971E600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申請成為管理員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333B2E3-3A49-2ED7-5F18-093CD35C8D94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新增白名單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C9D57F-D39C-691A-F862-8D54A9DA7B4D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6147B3BD-FCC8-AFF1-A6D6-814E66B3411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11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50C3F477-E0DF-7428-7410-C7404819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01" y="2544848"/>
            <a:ext cx="7240801" cy="2097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32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9681B07F-FF79-F82B-D04C-9361D3B8342E}"/>
              </a:ext>
            </a:extLst>
          </p:cNvPr>
          <p:cNvSpPr txBox="1"/>
          <p:nvPr/>
        </p:nvSpPr>
        <p:spPr>
          <a:xfrm>
            <a:off x="1906788" y="1644376"/>
            <a:ext cx="868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審核通過則機關端人員會收到信件通知，申請單狀態顯示為「</a:t>
            </a:r>
            <a:r>
              <a:rPr lang="zh-TW" altLang="en-US" sz="2800" dirty="0">
                <a:solidFill>
                  <a:srgbClr val="008A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已授權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」，此時將無法自行移除權限，未來如需刪除權限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如人事異動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 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gsp_app@mail.gsp.gov.tw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提出需求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5C8BFBD-79D7-889C-D684-0AC96AC83C1D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申請成為管理員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9EB4D7-6A37-C758-197C-47135FC0052F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新增白名單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6A77F57-A6B4-66ED-B83F-4FE42849E43B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88CCDA93-1E64-D4A4-D034-F5DCA4E7954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12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42FBBC09-D094-5B0E-95B9-683596E6D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77" y="3647431"/>
            <a:ext cx="8404396" cy="2631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63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0C38D6C-F45A-39B1-DEF9-196193DE8F0F}"/>
              </a:ext>
            </a:extLst>
          </p:cNvPr>
          <p:cNvSpPr txBox="1"/>
          <p:nvPr/>
        </p:nvSpPr>
        <p:spPr>
          <a:xfrm>
            <a:off x="1982989" y="1952571"/>
            <a:ext cx="5217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8000" indent="-648000" algn="just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如審核未通過，退件時將收到信件通知，且申請單狀態顯示「已退回」，此時可點擊</a:t>
            </a:r>
            <a:r>
              <a:rPr lang="en-US" altLang="zh-TW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r>
              <a:rPr lang="en-US" altLang="zh-TW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查看退件原因並重新送件，或點擊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取消申請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C8DC100-ED66-DED0-253D-647848FD2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561" y="2069198"/>
            <a:ext cx="3181794" cy="1876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箭號: 向上 13">
            <a:extLst>
              <a:ext uri="{FF2B5EF4-FFF2-40B4-BE49-F238E27FC236}">
                <a16:creationId xmlns:a16="http://schemas.microsoft.com/office/drawing/2014/main" id="{837699C7-CEC3-7129-2F33-18AB1F134A43}"/>
              </a:ext>
            </a:extLst>
          </p:cNvPr>
          <p:cNvSpPr/>
          <p:nvPr/>
        </p:nvSpPr>
        <p:spPr>
          <a:xfrm>
            <a:off x="9229437" y="4189680"/>
            <a:ext cx="324042" cy="440547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88E23-F5F1-1F91-4C57-A6FB2F33B034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申請成為管理員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3490D0-1347-2A70-72F6-0D7CD715261E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新增白名單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2AEECE8-6912-A724-D3C5-50BCC2E96C12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9D60BB18-93DB-A157-7AE5-8D50CD8B39D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13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7EE142A5-2D4D-D686-F319-A89EE061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139" y="4633655"/>
            <a:ext cx="7436450" cy="2111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14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D9E67-9FFF-A330-36B2-62BBA343B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9D9DA53-351D-9F23-7E17-1D5554622493}"/>
              </a:ext>
            </a:extLst>
          </p:cNvPr>
          <p:cNvSpPr txBox="1"/>
          <p:nvPr/>
        </p:nvSpPr>
        <p:spPr>
          <a:xfrm>
            <a:off x="1906789" y="1695176"/>
            <a:ext cx="74912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瀏覽器連線至 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https://gpas.cp.gov.tw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將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GCA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插入讀卡機中，點選平臺首頁左方功能「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官方帳號授權管理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3A2723B-70DE-FA71-D99D-131CD1947E43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單筆新增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03F639A-2B88-59CA-A204-9417268767A8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B1A61E8-F47D-2C28-A742-91E3FAF39124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931B43-594A-1BAE-4DA0-61E96A76EBD0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3" name="投影片編號版面配置區 7">
            <a:extLst>
              <a:ext uri="{FF2B5EF4-FFF2-40B4-BE49-F238E27FC236}">
                <a16:creationId xmlns:a16="http://schemas.microsoft.com/office/drawing/2014/main" id="{53C388BD-7003-8308-8E4D-28EAC605F59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14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4" name="圖片 3" descr="一張含有 文字, 螢幕擷取畫面, 陳列, Rectangle 的圖片&#10;&#10;AI 產生的內容可能不正確。">
            <a:extLst>
              <a:ext uri="{FF2B5EF4-FFF2-40B4-BE49-F238E27FC236}">
                <a16:creationId xmlns:a16="http://schemas.microsoft.com/office/drawing/2014/main" id="{9109BB42-5123-16B6-E392-B8D445AE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707" y="3230777"/>
            <a:ext cx="5701613" cy="3434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13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69F5D-3A3B-4E28-3F60-41F8A1D12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47E33F4-A19B-11A2-1AB0-1D3C86216393}"/>
              </a:ext>
            </a:extLst>
          </p:cNvPr>
          <p:cNvSpPr txBox="1"/>
          <p:nvPr/>
        </p:nvSpPr>
        <p:spPr>
          <a:xfrm>
            <a:off x="1906789" y="1733276"/>
            <a:ext cx="79230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GCA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PIN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碼，點擊驗證</a:t>
            </a:r>
          </a:p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根據畫面提示，改將 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MOICA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插入讀卡機中，輸入 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MOICA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PIN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碼，點擊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042F7DD6-4E66-A31F-60D2-3A9632C6A8A1}"/>
              </a:ext>
            </a:extLst>
          </p:cNvPr>
          <p:cNvSpPr/>
          <p:nvPr/>
        </p:nvSpPr>
        <p:spPr>
          <a:xfrm>
            <a:off x="5564633" y="4578349"/>
            <a:ext cx="381000" cy="40957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8BB0BC5-7F28-45B0-4E60-8127156C7A66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單筆新增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C43C4DD-758A-13D2-7F69-5EAE0C920A97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69565AA-8B7D-C993-D2B1-3E8E5922536F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3DB2764-62C7-A214-876E-3BAFD26DCFB9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BD5C5342-AA8B-FC2F-7CAA-7838CA2F968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15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4" name="圖片 3" descr="一張含有 文字, 螢幕擷取畫面, 字型, 軟體 的圖片&#10;&#10;AI 產生的內容可能不正確。">
            <a:extLst>
              <a:ext uri="{FF2B5EF4-FFF2-40B4-BE49-F238E27FC236}">
                <a16:creationId xmlns:a16="http://schemas.microsoft.com/office/drawing/2014/main" id="{9E644C60-B71F-0190-80F3-CE09BA72C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51" y="3766887"/>
            <a:ext cx="2876550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1526A23-2F91-D857-3F97-6FF493DC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330" y="3786438"/>
            <a:ext cx="2876550" cy="215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30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284BB-67D5-9DB8-C91C-28F8A62F8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535DF63-3D67-A1DA-B617-4AF7EB2C95E9}"/>
              </a:ext>
            </a:extLst>
          </p:cNvPr>
          <p:cNvSpPr txBox="1"/>
          <p:nvPr/>
        </p:nvSpPr>
        <p:spPr>
          <a:xfrm>
            <a:off x="1906788" y="1758676"/>
            <a:ext cx="860881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dirty="0"/>
              <a:t>執行單筆新增，請點擊頁面上方「</a:t>
            </a:r>
            <a:r>
              <a:rPr lang="zh-TW" altLang="zh-TW" sz="2800" dirty="0">
                <a:solidFill>
                  <a:srgbClr val="0094C8"/>
                </a:solidFill>
              </a:rPr>
              <a:t>新增授權資料</a:t>
            </a:r>
            <a:r>
              <a:rPr lang="zh-TW" altLang="zh-TW" sz="2800" dirty="0"/>
              <a:t>」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>
                <a:solidFill>
                  <a:srgbClr val="C00000"/>
                </a:solidFill>
              </a:rPr>
              <a:t>※</a:t>
            </a:r>
            <a:r>
              <a:rPr lang="zh-TW" altLang="en-US" sz="2400" dirty="0">
                <a:solidFill>
                  <a:srgbClr val="C00000"/>
                </a:solidFill>
              </a:rPr>
              <a:t>如需批次新增資料請前往</a:t>
            </a:r>
            <a:r>
              <a:rPr lang="zh-TW" altLang="en-US" sz="2400" dirty="0">
                <a:solidFill>
                  <a:srgbClr val="0000FF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批次新增作業</a:t>
            </a:r>
            <a:endParaRPr lang="zh-TW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B0EBF6F-B909-F627-E898-1107EB35241D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單筆新增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2A5759-5A09-6537-30A1-CB1161BCF3D7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7C10FDE-A414-A414-A843-0DB36C9F0B61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095756-6DEA-91F3-1B42-8FF98DE88DE2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D5816074-E8D7-1D97-7ED5-7BEEFB1E421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16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50E624A9-E50B-B6ED-944D-973F7570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21" y="2935708"/>
            <a:ext cx="7188277" cy="343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38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7A727-E383-574C-CDF8-B57D4FBE8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746FE8C-A59E-A7A8-D541-73C0A68716B1}"/>
              </a:ext>
            </a:extLst>
          </p:cNvPr>
          <p:cNvSpPr txBox="1"/>
          <p:nvPr/>
        </p:nvSpPr>
        <p:spPr>
          <a:xfrm>
            <a:off x="1909838" y="1914578"/>
            <a:ext cx="468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依照說明填寫表格內容，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填寫完畢點擊</a:t>
            </a: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800FE37-5B0A-AF97-0DBF-802CB4D8B43B}"/>
              </a:ext>
            </a:extLst>
          </p:cNvPr>
          <p:cNvSpPr txBox="1"/>
          <p:nvPr/>
        </p:nvSpPr>
        <p:spPr>
          <a:xfrm>
            <a:off x="2317513" y="3049516"/>
            <a:ext cx="4530962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必填欄位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marL="251460" indent="-1797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政府機關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OID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solidFill>
                  <a:srgbClr val="2723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以登入讀卡所用</a:t>
            </a:r>
            <a:r>
              <a:rPr lang="en-US" altLang="zh-TW" sz="1800" dirty="0">
                <a:solidFill>
                  <a:srgbClr val="2723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GCA</a:t>
            </a:r>
            <a:r>
              <a:rPr lang="zh-TW" altLang="en-US" sz="1800" dirty="0">
                <a:solidFill>
                  <a:srgbClr val="2723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為準 </a:t>
            </a:r>
            <a:endParaRPr lang="en-US" altLang="zh-TW" sz="1800" dirty="0">
              <a:solidFill>
                <a:srgbClr val="2723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1460" indent="-1797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/>
                <a:ea typeface="微軟正黑體"/>
              </a:rPr>
              <a:t>姓名 </a:t>
            </a:r>
            <a:r>
              <a:rPr lang="en-US" altLang="zh-TW" sz="1800" dirty="0">
                <a:solidFill>
                  <a:srgbClr val="0094C8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1800" dirty="0">
                <a:solidFill>
                  <a:srgbClr val="0094C8"/>
                </a:solidFill>
                <a:latin typeface="微軟正黑體"/>
                <a:ea typeface="微軟正黑體"/>
              </a:rPr>
              <a:t> 可編輯</a:t>
            </a:r>
            <a:endParaRPr lang="en-US" altLang="zh-TW" sz="1800" dirty="0">
              <a:solidFill>
                <a:srgbClr val="0094C8"/>
              </a:solidFill>
              <a:latin typeface="微軟正黑體"/>
              <a:ea typeface="微軟正黑體"/>
            </a:endParaRPr>
          </a:p>
          <a:p>
            <a:pPr marL="251460" indent="-1797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/>
                <a:ea typeface="微軟正黑體"/>
              </a:rPr>
              <a:t>職稱 </a:t>
            </a:r>
            <a:r>
              <a:rPr lang="en-US" altLang="zh-TW" sz="1800" dirty="0">
                <a:solidFill>
                  <a:srgbClr val="0094C8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1800" dirty="0">
                <a:solidFill>
                  <a:srgbClr val="0094C8"/>
                </a:solidFill>
                <a:latin typeface="微軟正黑體"/>
                <a:ea typeface="微軟正黑體"/>
              </a:rPr>
              <a:t> 可編輯</a:t>
            </a:r>
            <a:endParaRPr lang="en-US" altLang="zh-TW" sz="1800" dirty="0">
              <a:solidFill>
                <a:srgbClr val="0094C8"/>
              </a:solidFill>
              <a:latin typeface="微軟正黑體"/>
              <a:ea typeface="微軟正黑體"/>
            </a:endParaRPr>
          </a:p>
          <a:p>
            <a:pPr marL="251460" indent="-1797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/>
                <a:ea typeface="微軟正黑體"/>
              </a:rPr>
              <a:t>機關名稱 </a:t>
            </a:r>
            <a:r>
              <a:rPr lang="en-US" altLang="zh-TW" sz="1800" dirty="0">
                <a:solidFill>
                  <a:srgbClr val="0094C8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1800" dirty="0">
                <a:solidFill>
                  <a:srgbClr val="0094C8"/>
                </a:solidFill>
                <a:latin typeface="微軟正黑體"/>
                <a:ea typeface="微軟正黑體"/>
              </a:rPr>
              <a:t> 可編輯</a:t>
            </a:r>
            <a:endParaRPr lang="en-US" altLang="zh-TW" sz="1800" dirty="0">
              <a:solidFill>
                <a:srgbClr val="0094C8"/>
              </a:solidFill>
              <a:latin typeface="微軟正黑體"/>
              <a:ea typeface="微軟正黑體"/>
            </a:endParaRPr>
          </a:p>
          <a:p>
            <a:pPr marL="251460" indent="-1797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/>
                <a:ea typeface="微軟正黑體"/>
              </a:rPr>
              <a:t>機關 職稱</a:t>
            </a:r>
            <a:r>
              <a:rPr lang="en-US" altLang="zh-TW" sz="1800" dirty="0">
                <a:latin typeface="微軟正黑體"/>
                <a:ea typeface="微軟正黑體"/>
              </a:rPr>
              <a:t> </a:t>
            </a:r>
            <a:r>
              <a:rPr lang="zh-TW" altLang="en-US" sz="1800" dirty="0">
                <a:latin typeface="微軟正黑體"/>
                <a:ea typeface="微軟正黑體"/>
              </a:rPr>
              <a:t>姓名 </a:t>
            </a:r>
            <a:r>
              <a:rPr lang="en-US" altLang="zh-TW" sz="1800" dirty="0">
                <a:solidFill>
                  <a:srgbClr val="DE7A00"/>
                </a:solidFill>
                <a:latin typeface="微軟正黑體"/>
                <a:ea typeface="微軟正黑體"/>
              </a:rPr>
              <a:t>- </a:t>
            </a:r>
            <a:r>
              <a:rPr lang="zh-TW" altLang="en-US" sz="1800" dirty="0">
                <a:solidFill>
                  <a:srgbClr val="DE7A00"/>
                </a:solidFill>
                <a:latin typeface="微軟正黑體"/>
                <a:ea typeface="微軟正黑體"/>
              </a:rPr>
              <a:t>系統自動產出合併值</a:t>
            </a:r>
            <a:endParaRPr lang="en-US" altLang="zh-TW" sz="1800" dirty="0">
              <a:solidFill>
                <a:srgbClr val="DE7A00"/>
              </a:solidFill>
              <a:latin typeface="微軟正黑體"/>
              <a:ea typeface="微軟正黑體"/>
            </a:endParaRPr>
          </a:p>
          <a:p>
            <a:pPr marL="251460" indent="-1797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/>
                <a:ea typeface="微軟正黑體"/>
              </a:rPr>
              <a:t>信箱 </a:t>
            </a:r>
            <a:r>
              <a:rPr lang="en-US" altLang="zh-TW" sz="1800" dirty="0">
                <a:solidFill>
                  <a:srgbClr val="0094C8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1800" dirty="0">
                <a:solidFill>
                  <a:srgbClr val="0094C8"/>
                </a:solidFill>
                <a:latin typeface="微軟正黑體"/>
                <a:ea typeface="微軟正黑體"/>
              </a:rPr>
              <a:t> 可編輯</a:t>
            </a:r>
            <a:endParaRPr lang="en-US" altLang="zh-TW" sz="1800" dirty="0">
              <a:solidFill>
                <a:srgbClr val="0094C8"/>
              </a:solidFill>
              <a:latin typeface="微軟正黑體"/>
              <a:ea typeface="微軟正黑體"/>
            </a:endParaRPr>
          </a:p>
          <a:p>
            <a:pPr marL="251460" indent="-17970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申請使用用途 </a:t>
            </a:r>
            <a:r>
              <a:rPr lang="en-US" altLang="zh-TW" sz="1800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可編輯</a:t>
            </a:r>
            <a:endParaRPr lang="en-US" altLang="zh-TW" sz="1800" dirty="0">
              <a:solidFill>
                <a:srgbClr val="0094C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E8B63E9-82F7-EFB9-8EBB-303DAC2064A4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單筆新增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9FE7725-8901-66A9-1DDE-CC5A189AE3DC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E253D5B-6787-765C-82DE-4358DCAFA4A8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FE487F1-12EC-EEBC-40CA-BF02C8FDF01B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80E1C146-FB63-5522-D4DC-B78DEAE7D5C6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17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軟體, 網頁 的圖片&#10;&#10;AI 產生的內容可能不正確。">
            <a:extLst>
              <a:ext uri="{FF2B5EF4-FFF2-40B4-BE49-F238E27FC236}">
                <a16:creationId xmlns:a16="http://schemas.microsoft.com/office/drawing/2014/main" id="{C8BBDCCD-E992-BDC1-6B14-EA792532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372" y="1713598"/>
            <a:ext cx="2877581" cy="498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50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E191-5FE3-057B-E9EC-DD50FAFC0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F93FECF-FCF9-9F64-0477-D4CC8A15EA45}"/>
              </a:ext>
            </a:extLst>
          </p:cNvPr>
          <p:cNvSpPr txBox="1"/>
          <p:nvPr/>
        </p:nvSpPr>
        <p:spPr>
          <a:xfrm>
            <a:off x="1906788" y="1987276"/>
            <a:ext cx="915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勾選所要產生啟動碼之申請單，點擊下方「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匯出申請單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6574B83-9CCB-CF2B-5B5F-B125EA387945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單筆新增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3781C86-0AB6-8508-DF1A-9410EE58E31B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BC9D495-C35B-B517-9773-069AE57F64FA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07127C8-46C1-4F21-22BC-1450CF217FD3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32DDCAAE-0A9F-B023-4770-4859A8B132C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18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869B0146-7E47-36DF-45C4-75A181E2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0" y="2904374"/>
            <a:ext cx="1037824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75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921C2-6056-B4CE-6F17-D4C9AE79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EC880CDD-CED3-81C5-E648-E955CD4D69BB}"/>
              </a:ext>
            </a:extLst>
          </p:cNvPr>
          <p:cNvSpPr txBox="1"/>
          <p:nvPr/>
        </p:nvSpPr>
        <p:spPr>
          <a:xfrm>
            <a:off x="1911927" y="2177776"/>
            <a:ext cx="836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啟動碼將顯示於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內，可依此匯出檔案，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提供至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個人官方帳號之收單窗口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9CE6F95-618D-9E06-28FC-B045D07A75EB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單筆新增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D529D24-25B1-D80E-81FA-8D7E782A8E9A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1D9B7F-54D9-5E28-3AB1-7E0D17BB3180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DB8B39C-46DF-AC7C-8799-207F86CF5BE5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FB1A029F-D0BB-77B3-35AE-AA67E2BCC99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19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行 的圖片&#10;&#10;AI 產生的內容可能不正確。">
            <a:extLst>
              <a:ext uri="{FF2B5EF4-FFF2-40B4-BE49-F238E27FC236}">
                <a16:creationId xmlns:a16="http://schemas.microsoft.com/office/drawing/2014/main" id="{37AD396D-18B0-401E-C832-5CCB9E0B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44" y="3432990"/>
            <a:ext cx="7570315" cy="949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0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3A7762-A0A9-3321-4253-37052D89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40" y="315360"/>
            <a:ext cx="1619460" cy="609120"/>
          </a:xfrm>
        </p:spPr>
        <p:txBody>
          <a:bodyPr/>
          <a:lstStyle/>
          <a:p>
            <a:pPr algn="dist"/>
            <a:r>
              <a:rPr lang="zh-TW" altLang="en-US" sz="4800" b="1" dirty="0">
                <a:solidFill>
                  <a:srgbClr val="606AAC"/>
                </a:solidFill>
              </a:rPr>
              <a:t>大綱</a:t>
            </a:r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6E8A3371-26A0-AD6F-4621-F44F431C6F2A}"/>
              </a:ext>
            </a:extLst>
          </p:cNvPr>
          <p:cNvSpPr/>
          <p:nvPr/>
        </p:nvSpPr>
        <p:spPr>
          <a:xfrm>
            <a:off x="1196870" y="1800780"/>
            <a:ext cx="2692400" cy="1003300"/>
          </a:xfrm>
          <a:prstGeom prst="parallelogram">
            <a:avLst>
              <a:gd name="adj" fmla="val 17728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平行四邊形 4">
            <a:extLst>
              <a:ext uri="{FF2B5EF4-FFF2-40B4-BE49-F238E27FC236}">
                <a16:creationId xmlns:a16="http://schemas.microsoft.com/office/drawing/2014/main" id="{E583AB27-D914-05B5-4FDB-773D0E3BCBAF}"/>
              </a:ext>
            </a:extLst>
          </p:cNvPr>
          <p:cNvSpPr/>
          <p:nvPr/>
        </p:nvSpPr>
        <p:spPr>
          <a:xfrm>
            <a:off x="1196870" y="3197780"/>
            <a:ext cx="2692400" cy="1003300"/>
          </a:xfrm>
          <a:prstGeom prst="parallelogram">
            <a:avLst>
              <a:gd name="adj" fmla="val 17728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平行四邊形 5">
            <a:extLst>
              <a:ext uri="{FF2B5EF4-FFF2-40B4-BE49-F238E27FC236}">
                <a16:creationId xmlns:a16="http://schemas.microsoft.com/office/drawing/2014/main" id="{C90838B3-7F8B-2023-9ADC-673375A86D5D}"/>
              </a:ext>
            </a:extLst>
          </p:cNvPr>
          <p:cNvSpPr/>
          <p:nvPr/>
        </p:nvSpPr>
        <p:spPr>
          <a:xfrm>
            <a:off x="1196870" y="4594780"/>
            <a:ext cx="2692400" cy="1003300"/>
          </a:xfrm>
          <a:prstGeom prst="parallelogram">
            <a:avLst>
              <a:gd name="adj" fmla="val 17728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41355D-80D8-E99F-EEC7-7AA8F4C80E5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</a:t>
            </a:fld>
            <a:endParaRPr kumimoji="0" lang="en-US" sz="1867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D2BD6DA-7C47-640F-2E83-27303B5A5FAC}"/>
              </a:ext>
            </a:extLst>
          </p:cNvPr>
          <p:cNvSpPr txBox="1"/>
          <p:nvPr/>
        </p:nvSpPr>
        <p:spPr>
          <a:xfrm>
            <a:off x="3330470" y="1877022"/>
            <a:ext cx="6905730" cy="64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25000"/>
              </a:lnSpc>
            </a:pPr>
            <a:r>
              <a:rPr lang="zh-TW" altLang="en-US" sz="3200" dirty="0"/>
              <a:t>服務應用的三方角色說明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C8C21B1-C390-C3AF-6CF2-A2CBF50D599B}"/>
              </a:ext>
            </a:extLst>
          </p:cNvPr>
          <p:cNvSpPr txBox="1"/>
          <p:nvPr/>
        </p:nvSpPr>
        <p:spPr>
          <a:xfrm>
            <a:off x="2366985" y="1705961"/>
            <a:ext cx="1133430" cy="86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25000"/>
              </a:lnSpc>
            </a:pPr>
            <a:r>
              <a:rPr lang="en-US" altLang="zh-TW" sz="4400" i="1" dirty="0">
                <a:latin typeface="Algerian" panose="04020705040A02060702" pitchFamily="82" charset="0"/>
              </a:rPr>
              <a:t>1.</a:t>
            </a:r>
            <a:endParaRPr lang="zh-TW" altLang="en-US" sz="4400" i="1" dirty="0">
              <a:latin typeface="Algerian" panose="04020705040A02060702" pitchFamily="82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B3EFD15-29FE-4292-ABED-C9DFB10F8009}"/>
              </a:ext>
            </a:extLst>
          </p:cNvPr>
          <p:cNvSpPr txBox="1"/>
          <p:nvPr/>
        </p:nvSpPr>
        <p:spPr>
          <a:xfrm>
            <a:off x="3330470" y="3302721"/>
            <a:ext cx="6905730" cy="64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25000"/>
              </a:lnSpc>
            </a:pPr>
            <a:r>
              <a:rPr lang="zh-TW" altLang="en-US" sz="3200" dirty="0"/>
              <a:t>白名單維護之機關配合事項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F6242A5-F07B-2B0B-EC50-6AC7173EA076}"/>
              </a:ext>
            </a:extLst>
          </p:cNvPr>
          <p:cNvSpPr txBox="1"/>
          <p:nvPr/>
        </p:nvSpPr>
        <p:spPr>
          <a:xfrm>
            <a:off x="2366985" y="3131660"/>
            <a:ext cx="1133430" cy="86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25000"/>
              </a:lnSpc>
            </a:pPr>
            <a:r>
              <a:rPr lang="en-US" altLang="zh-TW" sz="4400" i="1" dirty="0">
                <a:latin typeface="Algerian" panose="04020705040A02060702" pitchFamily="82" charset="0"/>
              </a:rPr>
              <a:t>2.</a:t>
            </a:r>
            <a:endParaRPr lang="zh-TW" altLang="en-US" sz="4400" i="1" dirty="0">
              <a:latin typeface="Algerian" panose="04020705040A02060702" pitchFamily="82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8D1F6F-2C3B-54D6-5713-863B2A256424}"/>
              </a:ext>
            </a:extLst>
          </p:cNvPr>
          <p:cNvSpPr txBox="1"/>
          <p:nvPr/>
        </p:nvSpPr>
        <p:spPr>
          <a:xfrm>
            <a:off x="3330470" y="4725408"/>
            <a:ext cx="5800830" cy="64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25000"/>
              </a:lnSpc>
            </a:pPr>
            <a:r>
              <a:rPr lang="en-US" altLang="zh-TW" sz="3200" dirty="0"/>
              <a:t>GPAS</a:t>
            </a:r>
            <a:r>
              <a:rPr lang="zh-TW" altLang="en-US" sz="3200" dirty="0"/>
              <a:t>功能與操作說明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D8430C3-6253-A4FC-63B8-5196428ADBE2}"/>
              </a:ext>
            </a:extLst>
          </p:cNvPr>
          <p:cNvSpPr txBox="1"/>
          <p:nvPr/>
        </p:nvSpPr>
        <p:spPr>
          <a:xfrm>
            <a:off x="2366985" y="4554347"/>
            <a:ext cx="1133430" cy="86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25000"/>
              </a:lnSpc>
            </a:pPr>
            <a:r>
              <a:rPr lang="en-US" altLang="zh-TW" sz="4400" i="1" dirty="0">
                <a:latin typeface="Algerian" panose="04020705040A02060702" pitchFamily="82" charset="0"/>
              </a:rPr>
              <a:t>3.</a:t>
            </a:r>
            <a:endParaRPr lang="zh-TW" altLang="en-US" sz="4400" i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FB8B7-5589-3BE8-F8E8-8F8A76F2A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A439B7C-894D-FECE-3219-3A863814E4FA}"/>
              </a:ext>
            </a:extLst>
          </p:cNvPr>
          <p:cNvSpPr txBox="1"/>
          <p:nvPr/>
        </p:nvSpPr>
        <p:spPr>
          <a:xfrm>
            <a:off x="1884438" y="2224678"/>
            <a:ext cx="881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如需批次新增授權，請登入後點擊截圖所示之連結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C86F0F2-4667-FE81-DD70-1F84DDED749A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C204F3A-D16E-3F01-608D-0CC0E33E5019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A9F8CEB-86BA-AAD7-992B-8877F1E2F892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002598C-4B53-7AE1-553A-DDF50029B283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1DD49D2C-9B65-C6BE-1EC8-77E2947341C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20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品牌 的圖片&#10;&#10;AI 產生的內容可能不正確。">
            <a:extLst>
              <a:ext uri="{FF2B5EF4-FFF2-40B4-BE49-F238E27FC236}">
                <a16:creationId xmlns:a16="http://schemas.microsoft.com/office/drawing/2014/main" id="{4881B279-BA98-C9C7-6C1E-755F54EF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321" y="2867025"/>
            <a:ext cx="6242384" cy="233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65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F8335-57A7-55E8-A9E3-0EA5014C4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9F01329-E09F-F6AB-2726-F43CA6D5CE12}"/>
              </a:ext>
            </a:extLst>
          </p:cNvPr>
          <p:cNvSpPr txBox="1"/>
          <p:nvPr/>
        </p:nvSpPr>
        <p:spPr>
          <a:xfrm>
            <a:off x="1906788" y="1974576"/>
            <a:ext cx="836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連結，下載空白範本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B332683-CD19-818D-1E6C-4387A383B2C1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939D69D-57F5-4787-296A-39018A28174C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56D36D1-C667-01F9-C3B7-FEDEC0480D80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A3BA9D3-A058-2152-D1D7-FC1E0D45F508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E1D787BF-9F12-584A-2480-116636967B3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21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標誌 的圖片&#10;&#10;AI 產生的內容可能不正確。">
            <a:extLst>
              <a:ext uri="{FF2B5EF4-FFF2-40B4-BE49-F238E27FC236}">
                <a16:creationId xmlns:a16="http://schemas.microsoft.com/office/drawing/2014/main" id="{05232393-38B7-0710-7C16-7873C8E5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56" y="2905640"/>
            <a:ext cx="6370937" cy="2653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26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28757-6E44-5787-F0A9-9B22B1F0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824E507-760E-40A8-AD36-BEBB4290D84F}"/>
              </a:ext>
            </a:extLst>
          </p:cNvPr>
          <p:cNvSpPr txBox="1"/>
          <p:nvPr/>
        </p:nvSpPr>
        <p:spPr>
          <a:xfrm>
            <a:off x="2249688" y="1758676"/>
            <a:ext cx="836814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/>
            <a:r>
              <a:rPr lang="en-US" altLang="zh-TW" sz="2800" dirty="0">
                <a:latin typeface="微軟正黑體"/>
                <a:ea typeface="微軟正黑體"/>
              </a:rPr>
              <a:t>3.</a:t>
            </a:r>
            <a:r>
              <a:rPr lang="zh-TW" altLang="en-US" sz="2800">
                <a:latin typeface="微軟正黑體"/>
                <a:ea typeface="微軟正黑體"/>
              </a:rPr>
              <a:t> 開啟</a:t>
            </a:r>
            <a:r>
              <a:rPr lang="en-US" altLang="zh-TW" sz="2800" dirty="0">
                <a:latin typeface="微軟正黑體"/>
                <a:ea typeface="微軟正黑體"/>
              </a:rPr>
              <a:t>GpasLine.csv</a:t>
            </a:r>
            <a:r>
              <a:rPr lang="zh-TW" altLang="en-US" sz="2800">
                <a:latin typeface="微軟正黑體"/>
                <a:ea typeface="微軟正黑體"/>
              </a:rPr>
              <a:t>，顯示填寫欄位內容</a:t>
            </a:r>
            <a:endParaRPr lang="zh-TW">
              <a:latin typeface="微軟正黑體"/>
              <a:ea typeface="微軟正黑體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A27C64-FFC1-A976-8919-2BCAA523AE33}"/>
              </a:ext>
            </a:extLst>
          </p:cNvPr>
          <p:cNvSpPr txBox="1"/>
          <p:nvPr/>
        </p:nvSpPr>
        <p:spPr>
          <a:xfrm>
            <a:off x="2249687" y="3619500"/>
            <a:ext cx="79230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/>
            <a:r>
              <a:rPr lang="en-US" altLang="zh-TW" sz="2800" dirty="0">
                <a:latin typeface="微軟正黑體"/>
                <a:ea typeface="微軟正黑體"/>
              </a:rPr>
              <a:t>4.</a:t>
            </a:r>
            <a:r>
              <a:rPr lang="zh-TW" altLang="en-US" sz="2800">
                <a:latin typeface="微軟正黑體"/>
                <a:ea typeface="微軟正黑體"/>
              </a:rPr>
              <a:t> 自行輸入欲建檔內容後存檔，「機關 職稱 姓名」三欄位總計長度不可超過二十個中文字</a:t>
            </a:r>
            <a:endParaRPr lang="zh-TW">
              <a:latin typeface="微軟正黑體"/>
              <a:ea typeface="微軟正黑體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CF07951-F882-E1CB-1B37-52207AAB99CD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128060D-C2EA-AB0C-24DD-8680EE973ADC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40C5624-21F9-F13D-89BA-A2F00A4D8864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87BA014-1192-D529-EBBB-955D043BB9F6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C100F9B7-86B7-8B55-BCB3-A6EDE7975503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22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行, 字型 的圖片&#10;&#10;AI 產生的內容可能不正確。">
            <a:extLst>
              <a:ext uri="{FF2B5EF4-FFF2-40B4-BE49-F238E27FC236}">
                <a16:creationId xmlns:a16="http://schemas.microsoft.com/office/drawing/2014/main" id="{DA6E24BB-7583-659C-0362-0385F336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00" y="2284198"/>
            <a:ext cx="6164734" cy="1228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 descr="一張含有 文字, 字型, 數字, 螢幕擷取畫面 的圖片&#10;&#10;AI 產生的內容可能不正確。">
            <a:extLst>
              <a:ext uri="{FF2B5EF4-FFF2-40B4-BE49-F238E27FC236}">
                <a16:creationId xmlns:a16="http://schemas.microsoft.com/office/drawing/2014/main" id="{4C9FE245-0881-A0E1-9ECA-067302498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627" y="4570198"/>
            <a:ext cx="6870099" cy="1126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02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319B4-C6A8-9051-F54A-0C1CD2224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19B0229-9AD4-FDB6-F315-B9DF9EE056DE}"/>
              </a:ext>
            </a:extLst>
          </p:cNvPr>
          <p:cNvSpPr txBox="1"/>
          <p:nvPr/>
        </p:nvSpPr>
        <p:spPr>
          <a:xfrm>
            <a:off x="1906788" y="1720576"/>
            <a:ext cx="836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點擊頁面「請選擇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格式檔案」，並選取方才所存檔之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4C1626F-E738-FA57-C7A3-97D706C1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095" y="2753587"/>
            <a:ext cx="5592505" cy="3728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35FB40A-2055-DCCF-AB11-5A7C420A498E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FD41024-735D-238D-F8E4-863F6760DCBF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BBE3071-EA60-8B36-C0A5-7E1E2473DA60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B866FB4-E019-5068-A787-E9F941223AAB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74A4091F-1F3E-4707-339F-FB83B3C2C4F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23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827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8A17-6230-3567-F20C-0C3806D5D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E1469C5-4FC4-CE6A-3E58-7C5786F1A984}"/>
              </a:ext>
            </a:extLst>
          </p:cNvPr>
          <p:cNvSpPr txBox="1"/>
          <p:nvPr/>
        </p:nvSpPr>
        <p:spPr>
          <a:xfrm>
            <a:off x="1909838" y="2194188"/>
            <a:ext cx="836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畫面顯示選取檔案檔名，點擊頁面「</a:t>
            </a:r>
            <a:r>
              <a:rPr lang="zh-TW" alt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E366560-D862-D7F1-30F1-8E0A83420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95" y="3125741"/>
            <a:ext cx="6120130" cy="1992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DF944D0-351E-AB6D-73C0-E2479364B09F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092547C-99D8-2EB1-3A04-373672F76DBB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213A701-687F-8868-1D16-295F343E3417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7CB2122-3900-2510-E7F8-79A7D63FF627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D2AE9BED-3BBC-FD20-F91B-14880276F3F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24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598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40777-B87B-B64B-4814-4E765459B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D124E03-88ED-C4E3-353D-CAB63032479F}"/>
              </a:ext>
            </a:extLst>
          </p:cNvPr>
          <p:cNvSpPr txBox="1"/>
          <p:nvPr/>
        </p:nvSpPr>
        <p:spPr>
          <a:xfrm>
            <a:off x="1906788" y="2025376"/>
            <a:ext cx="881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若格式正確，頁面將顯示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檔案內容供預覽，確認資料無誤後點擊「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確認新增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C1B6F96-9B53-6352-A3B7-3ED4E266EAAB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CA6D1A5-2FEA-A2A6-9C1D-595299E41C11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D01B0E-DA48-EA1F-E992-AC7D063C32B8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1184AE2-1D77-3A0C-4D8D-65DF976F0DC1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A42E238B-9E6E-8FC6-FD12-6F2F164645F6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25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352E0CA1-573D-1B0E-018F-445D969B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48" y="3408791"/>
            <a:ext cx="8548558" cy="281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44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5DD94-919F-8DED-6300-B1D9D609A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8125D70-AA25-6A8D-22AD-5EE3060B4328}"/>
              </a:ext>
            </a:extLst>
          </p:cNvPr>
          <p:cNvSpPr txBox="1"/>
          <p:nvPr/>
        </p:nvSpPr>
        <p:spPr>
          <a:xfrm>
            <a:off x="1906788" y="1652480"/>
            <a:ext cx="7872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訊息提示「已匯入所有授權資料」，表示匯入成功，批次新增完成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4AA2E8C-BF73-78ED-2866-775748EF7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2" y="2733224"/>
            <a:ext cx="3753942" cy="1077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FBBC634-8452-BEFF-10D3-05A45BFADAAE}"/>
              </a:ext>
            </a:extLst>
          </p:cNvPr>
          <p:cNvSpPr txBox="1"/>
          <p:nvPr/>
        </p:nvSpPr>
        <p:spPr>
          <a:xfrm>
            <a:off x="1906788" y="3988584"/>
            <a:ext cx="836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可回到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匯出申請單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步驟取得指定紀錄的啟動碼，提供至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個人官方帳號的收單窗口。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9ABBC06-BF07-57B3-5B2E-7B9DA40A6B08}"/>
              </a:ext>
            </a:extLst>
          </p:cNvPr>
          <p:cNvSpPr txBox="1"/>
          <p:nvPr/>
        </p:nvSpPr>
        <p:spPr>
          <a:xfrm>
            <a:off x="4233926" y="1167196"/>
            <a:ext cx="164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批次新增</a:t>
            </a:r>
            <a:endParaRPr lang="zh-TW" altLang="en-US" sz="18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A41937E-9F9F-F675-9D21-92A853D4C108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DEEDF97-75DE-875C-016D-FA9A1FB4D0D0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E9A1355-8A5D-49CA-8A61-712C0CB22876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420D9734-6265-EA34-06C3-8C758458D2D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26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5B621874-DC3F-92C8-B2CA-CF957D24B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4945271"/>
            <a:ext cx="6612666" cy="154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7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C695F-F566-E299-4E11-C055B00F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A8A71C39-67FA-337F-3EF7-336F9F9F972C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申請成為管理員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29C1131-42C7-7FE9-89C9-F0DEBBB77926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新增白名單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D65B7AC-52EC-7C46-D2FA-94D569900FBD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刪除白名單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572BC78-2D58-D25A-DA88-57E9B2FD0ECF}"/>
              </a:ext>
            </a:extLst>
          </p:cNvPr>
          <p:cNvSpPr txBox="1"/>
          <p:nvPr/>
        </p:nvSpPr>
        <p:spPr>
          <a:xfrm>
            <a:off x="1497212" y="1511026"/>
            <a:ext cx="81897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9410" indent="-359410"/>
            <a:r>
              <a:rPr lang="en-US" altLang="zh-TW" sz="2800" dirty="0">
                <a:latin typeface="微軟正黑體"/>
                <a:ea typeface="微軟正黑體"/>
              </a:rPr>
              <a:t>1.</a:t>
            </a:r>
            <a:r>
              <a:rPr lang="zh-TW" altLang="en-US" sz="2800">
                <a:latin typeface="微軟正黑體"/>
                <a:ea typeface="微軟正黑體"/>
              </a:rPr>
              <a:t> 管理員可隨時刪除白名單之紀錄，被刪除者，</a:t>
            </a:r>
            <a:r>
              <a:rPr lang="en-US" altLang="zh-TW" sz="2800" dirty="0">
                <a:latin typeface="微軟正黑體"/>
                <a:ea typeface="微軟正黑體"/>
                <a:cs typeface="Times New Roman"/>
              </a:rPr>
              <a:t>LINE</a:t>
            </a:r>
            <a:r>
              <a:rPr lang="zh-TW" altLang="en-US" sz="2800">
                <a:latin typeface="微軟正黑體"/>
                <a:ea typeface="微軟正黑體"/>
              </a:rPr>
              <a:t>個人官方帳號將停用，此動作無法復原。</a:t>
            </a:r>
            <a:endParaRPr lang="en-US" altLang="zh-TW" sz="2800" dirty="0">
              <a:latin typeface="微軟正黑體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1FC4D4-CD58-C88A-5832-09A4DCB0FF95}"/>
              </a:ext>
            </a:extLst>
          </p:cNvPr>
          <p:cNvSpPr txBox="1"/>
          <p:nvPr/>
        </p:nvSpPr>
        <p:spPr>
          <a:xfrm>
            <a:off x="1903534" y="4560654"/>
            <a:ext cx="37385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000" dirty="0">
                <a:solidFill>
                  <a:srgbClr val="DE7A00"/>
                </a:solidFill>
                <a:latin typeface="微軟正黑體"/>
                <a:ea typeface="微軟正黑體"/>
              </a:rPr>
              <a:t>#</a:t>
            </a:r>
            <a:r>
              <a:rPr lang="zh-TW" altLang="en-US" sz="2000" dirty="0">
                <a:solidFill>
                  <a:srgbClr val="DE7A00"/>
                </a:solidFill>
                <a:latin typeface="微軟正黑體"/>
                <a:ea typeface="微軟正黑體"/>
              </a:rPr>
              <a:t>機關內應有行政管理程序，</a:t>
            </a:r>
            <a:endParaRPr lang="zh-TW" dirty="0">
              <a:solidFill>
                <a:srgbClr val="DE7A00"/>
              </a:solidFill>
              <a:latin typeface="微軟正黑體"/>
              <a:ea typeface="微軟正黑體"/>
            </a:endParaRPr>
          </a:p>
          <a:p>
            <a:r>
              <a:rPr lang="zh-TW" altLang="en-US" sz="2000" dirty="0">
                <a:solidFill>
                  <a:srgbClr val="DE7A00"/>
                </a:solidFill>
                <a:latin typeface="微軟正黑體"/>
                <a:ea typeface="微軟正黑體"/>
              </a:rPr>
              <a:t>定時檢視與更新白名單成員。</a:t>
            </a:r>
            <a:endParaRPr lang="zh-TW" dirty="0">
              <a:solidFill>
                <a:srgbClr val="DE7A00"/>
              </a:solidFill>
              <a:latin typeface="微軟正黑體"/>
              <a:ea typeface="微軟正黑體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2A035B7-135C-7874-12D4-1CEDB4650586}"/>
              </a:ext>
            </a:extLst>
          </p:cNvPr>
          <p:cNvSpPr txBox="1"/>
          <p:nvPr/>
        </p:nvSpPr>
        <p:spPr>
          <a:xfrm>
            <a:off x="8768688" y="4449276"/>
            <a:ext cx="1987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800" indent="-100800"/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端完成驗證而建立帳號之人員紀錄</a:t>
            </a:r>
            <a:b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將有狀態標示</a:t>
            </a:r>
          </a:p>
        </p:txBody>
      </p:sp>
      <p:sp>
        <p:nvSpPr>
          <p:cNvPr id="5" name="投影片編號版面配置區 7">
            <a:extLst>
              <a:ext uri="{FF2B5EF4-FFF2-40B4-BE49-F238E27FC236}">
                <a16:creationId xmlns:a16="http://schemas.microsoft.com/office/drawing/2014/main" id="{6703F359-B064-FACE-9C54-359066F7CA0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27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6" name="圖片 5" descr="一張含有 文字, 螢幕擷取畫面, 多媒體, 軟體 的圖片&#10;&#10;AI 產生的內容可能不正確。">
            <a:extLst>
              <a:ext uri="{FF2B5EF4-FFF2-40B4-BE49-F238E27FC236}">
                <a16:creationId xmlns:a16="http://schemas.microsoft.com/office/drawing/2014/main" id="{2C275DD1-6699-0565-7FE6-3C6CD015C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68" y="5268540"/>
            <a:ext cx="4221529" cy="1291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箭號: 向下 6">
            <a:extLst>
              <a:ext uri="{FF2B5EF4-FFF2-40B4-BE49-F238E27FC236}">
                <a16:creationId xmlns:a16="http://schemas.microsoft.com/office/drawing/2014/main" id="{D6A1CC6C-7175-73FC-BC4B-D3B4DF7D3F10}"/>
              </a:ext>
            </a:extLst>
          </p:cNvPr>
          <p:cNvSpPr/>
          <p:nvPr/>
        </p:nvSpPr>
        <p:spPr>
          <a:xfrm>
            <a:off x="8368178" y="4456562"/>
            <a:ext cx="400510" cy="7313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D6D5A038-F09B-6C58-A961-4EB641104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9" y="2473743"/>
            <a:ext cx="9703968" cy="19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15D8C6-2438-4067-A7AA-D56C97A2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40" y="95874"/>
            <a:ext cx="7623863" cy="909921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606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服務應用的三方角色說明</a:t>
            </a:r>
          </a:p>
        </p:txBody>
      </p:sp>
      <p:sp>
        <p:nvSpPr>
          <p:cNvPr id="66" name="投影片編號版面配置區 65">
            <a:extLst>
              <a:ext uri="{FF2B5EF4-FFF2-40B4-BE49-F238E27FC236}">
                <a16:creationId xmlns:a16="http://schemas.microsoft.com/office/drawing/2014/main" id="{2B6C17B2-2318-F519-3557-538A2A3026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3</a:t>
            </a:fld>
            <a:endParaRPr kumimoji="0" lang="en-US" sz="1867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8" name="Google Shape;343;p6">
            <a:extLst>
              <a:ext uri="{FF2B5EF4-FFF2-40B4-BE49-F238E27FC236}">
                <a16:creationId xmlns:a16="http://schemas.microsoft.com/office/drawing/2014/main" id="{804EFE2B-5AFA-C731-1A84-2037B6419FFD}"/>
              </a:ext>
            </a:extLst>
          </p:cNvPr>
          <p:cNvSpPr txBox="1"/>
          <p:nvPr/>
        </p:nvSpPr>
        <p:spPr>
          <a:xfrm>
            <a:off x="9122746" y="3446738"/>
            <a:ext cx="2774228" cy="135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249599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"/>
              <a:buAutoNum type="arabicPeriod" startAt="5"/>
            </a:pPr>
            <a:r>
              <a:rPr kumimoji="0" lang="en-US" altLang="zh-TW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LINE</a:t>
            </a:r>
            <a:r>
              <a:rPr kumimoji="0" lang="zh-TW" altLang="en-US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寄送認證信件至各使用者信箱，並開通</a:t>
            </a:r>
            <a:r>
              <a:rPr kumimoji="0" lang="en-US" altLang="zh-TW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LINE</a:t>
            </a:r>
            <a:r>
              <a:rPr kumimoji="0" lang="zh-TW" altLang="en-US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官方帳號（藍盾帳號）</a:t>
            </a:r>
            <a:endParaRPr kumimoji="0" sz="1800" b="1" kern="0" dirty="0">
              <a:solidFill>
                <a:srgbClr val="218919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22" name="Google Shape;354;p6">
            <a:extLst>
              <a:ext uri="{FF2B5EF4-FFF2-40B4-BE49-F238E27FC236}">
                <a16:creationId xmlns:a16="http://schemas.microsoft.com/office/drawing/2014/main" id="{8F473460-94A7-2122-E09A-9FF318FC4BC4}"/>
              </a:ext>
            </a:extLst>
          </p:cNvPr>
          <p:cNvGrpSpPr/>
          <p:nvPr/>
        </p:nvGrpSpPr>
        <p:grpSpPr>
          <a:xfrm>
            <a:off x="145472" y="4627452"/>
            <a:ext cx="2320824" cy="1483990"/>
            <a:chOff x="7457123" y="3962694"/>
            <a:chExt cx="1788000" cy="1258898"/>
          </a:xfrm>
        </p:grpSpPr>
        <p:pic>
          <p:nvPicPr>
            <p:cNvPr id="24" name="Google Shape;355;p6">
              <a:extLst>
                <a:ext uri="{FF2B5EF4-FFF2-40B4-BE49-F238E27FC236}">
                  <a16:creationId xmlns:a16="http://schemas.microsoft.com/office/drawing/2014/main" id="{F984EF8D-824B-3CC7-80BE-7216CFE2EA7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62758" y="3962694"/>
              <a:ext cx="630990" cy="630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356;p6">
              <a:extLst>
                <a:ext uri="{FF2B5EF4-FFF2-40B4-BE49-F238E27FC236}">
                  <a16:creationId xmlns:a16="http://schemas.microsoft.com/office/drawing/2014/main" id="{9A808ADA-3BC6-711D-EFB1-781EC5D85D1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36572" y="4278189"/>
              <a:ext cx="630990" cy="630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357;p6">
              <a:extLst>
                <a:ext uri="{FF2B5EF4-FFF2-40B4-BE49-F238E27FC236}">
                  <a16:creationId xmlns:a16="http://schemas.microsoft.com/office/drawing/2014/main" id="{06B5CE81-A864-F95A-CA24-45099F0ACBBD}"/>
                </a:ext>
              </a:extLst>
            </p:cNvPr>
            <p:cNvSpPr txBox="1"/>
            <p:nvPr/>
          </p:nvSpPr>
          <p:spPr>
            <a:xfrm>
              <a:off x="7457123" y="4869092"/>
              <a:ext cx="17880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en-US" altLang="zh-TW" sz="2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100</a:t>
              </a:r>
              <a:r>
                <a:rPr kumimoji="0" lang="zh-TW" altLang="en-US" sz="2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位 服務專員</a:t>
              </a:r>
              <a:endParaRPr kumimoji="0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358;p6">
            <a:extLst>
              <a:ext uri="{FF2B5EF4-FFF2-40B4-BE49-F238E27FC236}">
                <a16:creationId xmlns:a16="http://schemas.microsoft.com/office/drawing/2014/main" id="{7134E464-C57C-F07F-8E2F-01D04731EFFE}"/>
              </a:ext>
            </a:extLst>
          </p:cNvPr>
          <p:cNvGrpSpPr/>
          <p:nvPr/>
        </p:nvGrpSpPr>
        <p:grpSpPr>
          <a:xfrm>
            <a:off x="188881" y="1636236"/>
            <a:ext cx="2568552" cy="1340482"/>
            <a:chOff x="8004187" y="3353712"/>
            <a:chExt cx="1497871" cy="806911"/>
          </a:xfrm>
        </p:grpSpPr>
        <p:sp>
          <p:nvSpPr>
            <p:cNvPr id="28" name="Google Shape;359;p6">
              <a:extLst>
                <a:ext uri="{FF2B5EF4-FFF2-40B4-BE49-F238E27FC236}">
                  <a16:creationId xmlns:a16="http://schemas.microsoft.com/office/drawing/2014/main" id="{AD9082C4-7ADC-0579-BE58-B147AA720555}"/>
                </a:ext>
              </a:extLst>
            </p:cNvPr>
            <p:cNvSpPr txBox="1"/>
            <p:nvPr/>
          </p:nvSpPr>
          <p:spPr>
            <a:xfrm>
              <a:off x="8004187" y="3919799"/>
              <a:ext cx="1497871" cy="240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zh-TW" altLang="en-US" sz="2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社會局 社工科 科長</a:t>
              </a:r>
              <a:endParaRPr kumimoji="0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2" name="Google Shape;360;p6">
              <a:extLst>
                <a:ext uri="{FF2B5EF4-FFF2-40B4-BE49-F238E27FC236}">
                  <a16:creationId xmlns:a16="http://schemas.microsoft.com/office/drawing/2014/main" id="{7DD66AD1-26F2-469D-4435-C23FD4B75B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17549" y="3353712"/>
              <a:ext cx="587364" cy="556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oogle Shape;361;p6">
            <a:extLst>
              <a:ext uri="{FF2B5EF4-FFF2-40B4-BE49-F238E27FC236}">
                <a16:creationId xmlns:a16="http://schemas.microsoft.com/office/drawing/2014/main" id="{A32B395E-EBF9-B424-4341-66A3501D36FC}"/>
              </a:ext>
            </a:extLst>
          </p:cNvPr>
          <p:cNvGrpSpPr/>
          <p:nvPr/>
        </p:nvGrpSpPr>
        <p:grpSpPr>
          <a:xfrm>
            <a:off x="4269990" y="1580817"/>
            <a:ext cx="2179200" cy="1451321"/>
            <a:chOff x="6659286" y="3998103"/>
            <a:chExt cx="1267500" cy="942709"/>
          </a:xfrm>
        </p:grpSpPr>
        <p:sp>
          <p:nvSpPr>
            <p:cNvPr id="35" name="Google Shape;362;p6">
              <a:extLst>
                <a:ext uri="{FF2B5EF4-FFF2-40B4-BE49-F238E27FC236}">
                  <a16:creationId xmlns:a16="http://schemas.microsoft.com/office/drawing/2014/main" id="{36EABDB0-F325-76E7-1823-2C61F8565E0D}"/>
                </a:ext>
              </a:extLst>
            </p:cNvPr>
            <p:cNvSpPr txBox="1"/>
            <p:nvPr/>
          </p:nvSpPr>
          <p:spPr>
            <a:xfrm>
              <a:off x="6659286" y="4700938"/>
              <a:ext cx="1267500" cy="23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zh-TW" altLang="en-US" sz="1800" b="1" kern="0" dirty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數發部 </a:t>
              </a:r>
              <a:r>
                <a:rPr kumimoji="0" lang="en-US" altLang="zh-TW" sz="1800" b="1" kern="0" dirty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</a:t>
              </a:r>
              <a:r>
                <a:rPr kumimoji="0" lang="zh-TW" altLang="en-US" sz="1800" b="1" kern="0" dirty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kumimoji="0" lang="en-US" altLang="zh-TW" sz="1800" b="1" kern="0" dirty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GPAS</a:t>
              </a:r>
              <a:r>
                <a:rPr kumimoji="0" lang="zh-TW" altLang="en-US" sz="1800" b="1" kern="0" dirty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系統</a:t>
              </a:r>
              <a:endParaRPr kumimoji="0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6" name="Google Shape;363;p6">
              <a:extLst>
                <a:ext uri="{FF2B5EF4-FFF2-40B4-BE49-F238E27FC236}">
                  <a16:creationId xmlns:a16="http://schemas.microsoft.com/office/drawing/2014/main" id="{17BB2082-C866-544A-FFA6-B7971BB1685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15707" y="3998103"/>
              <a:ext cx="754659" cy="7546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64;p6">
            <a:extLst>
              <a:ext uri="{FF2B5EF4-FFF2-40B4-BE49-F238E27FC236}">
                <a16:creationId xmlns:a16="http://schemas.microsoft.com/office/drawing/2014/main" id="{3D2A92E3-C9FF-D3B4-8D3A-53BA1859EE35}"/>
              </a:ext>
            </a:extLst>
          </p:cNvPr>
          <p:cNvSpPr txBox="1"/>
          <p:nvPr/>
        </p:nvSpPr>
        <p:spPr>
          <a:xfrm>
            <a:off x="785888" y="3458247"/>
            <a:ext cx="1947799" cy="7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229699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AutoNum type="arabicPeriod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3E8A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向機關管理者</a:t>
            </a:r>
            <a:br>
              <a:rPr kumimoji="0" lang="en-US" altLang="zh-TW" sz="1800" b="1" kern="0" dirty="0">
                <a:solidFill>
                  <a:srgbClr val="663E8A"/>
                </a:solidFill>
                <a:latin typeface="+mj-lt"/>
                <a:cs typeface="Arial"/>
                <a:sym typeface="Arial"/>
              </a:rPr>
            </a:b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3E8A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提出申請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663E8A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38" name="Google Shape;365;p6">
            <a:extLst>
              <a:ext uri="{FF2B5EF4-FFF2-40B4-BE49-F238E27FC236}">
                <a16:creationId xmlns:a16="http://schemas.microsoft.com/office/drawing/2014/main" id="{9A8728DD-24A2-9F89-B9F3-D6ADC10297E9}"/>
              </a:ext>
            </a:extLst>
          </p:cNvPr>
          <p:cNvSpPr txBox="1"/>
          <p:nvPr/>
        </p:nvSpPr>
        <p:spPr>
          <a:xfrm>
            <a:off x="2137322" y="1900742"/>
            <a:ext cx="3049500" cy="40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0000" marR="0" lvl="0" indent="-242399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AutoNum type="arabicPeriod" startAt="2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3E8A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建置授權白名單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663E8A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41" name="Google Shape;367;p6">
            <a:extLst>
              <a:ext uri="{FF2B5EF4-FFF2-40B4-BE49-F238E27FC236}">
                <a16:creationId xmlns:a16="http://schemas.microsoft.com/office/drawing/2014/main" id="{52F50E54-B6B0-57BC-3F76-89E20A596487}"/>
              </a:ext>
            </a:extLst>
          </p:cNvPr>
          <p:cNvSpPr txBox="1"/>
          <p:nvPr/>
        </p:nvSpPr>
        <p:spPr>
          <a:xfrm>
            <a:off x="8136192" y="2917991"/>
            <a:ext cx="2927976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6000" tIns="45700" rIns="36000" bIns="4570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kumimoji="0" lang="zh-TW" alt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台灣連線股份有限公司</a:t>
            </a:r>
            <a:endParaRPr kumimoji="0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68;p6">
            <a:extLst>
              <a:ext uri="{FF2B5EF4-FFF2-40B4-BE49-F238E27FC236}">
                <a16:creationId xmlns:a16="http://schemas.microsoft.com/office/drawing/2014/main" id="{AAA46508-CCE9-B6B9-4889-D087528E1384}"/>
              </a:ext>
            </a:extLst>
          </p:cNvPr>
          <p:cNvSpPr/>
          <p:nvPr/>
        </p:nvSpPr>
        <p:spPr>
          <a:xfrm>
            <a:off x="2615036" y="2236738"/>
            <a:ext cx="1842847" cy="37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3E8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369;p6">
            <a:extLst>
              <a:ext uri="{FF2B5EF4-FFF2-40B4-BE49-F238E27FC236}">
                <a16:creationId xmlns:a16="http://schemas.microsoft.com/office/drawing/2014/main" id="{0543BE56-685F-A1B0-EAD4-19DDDA116A94}"/>
              </a:ext>
            </a:extLst>
          </p:cNvPr>
          <p:cNvSpPr txBox="1"/>
          <p:nvPr/>
        </p:nvSpPr>
        <p:spPr>
          <a:xfrm>
            <a:off x="2937051" y="3458247"/>
            <a:ext cx="2110928" cy="7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0" lvl="0" indent="-238125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AutoNum type="arabicPeriod" startAt="3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3E8A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匯出白名單</a:t>
            </a:r>
            <a:br>
              <a:rPr kumimoji="0" lang="en-US" altLang="zh-TW" sz="1800" b="1" kern="0" dirty="0">
                <a:solidFill>
                  <a:srgbClr val="663E8A"/>
                </a:solidFill>
                <a:latin typeface="+mj-lt"/>
                <a:cs typeface="Arial"/>
                <a:sym typeface="Arial"/>
              </a:rPr>
            </a:b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3E8A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對應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663E8A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【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3E8A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啟動碼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663E8A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】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663E8A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45" name="Google Shape;371;p6">
            <a:extLst>
              <a:ext uri="{FF2B5EF4-FFF2-40B4-BE49-F238E27FC236}">
                <a16:creationId xmlns:a16="http://schemas.microsoft.com/office/drawing/2014/main" id="{A5EFF3C6-B4D5-33E0-9D14-0B1E35AAA5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4705" y="1439151"/>
            <a:ext cx="2315592" cy="14468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374;p6">
            <a:extLst>
              <a:ext uri="{FF2B5EF4-FFF2-40B4-BE49-F238E27FC236}">
                <a16:creationId xmlns:a16="http://schemas.microsoft.com/office/drawing/2014/main" id="{4EDFD5E1-43BF-C208-0A0B-EE2736801BE5}"/>
              </a:ext>
            </a:extLst>
          </p:cNvPr>
          <p:cNvSpPr/>
          <p:nvPr/>
        </p:nvSpPr>
        <p:spPr>
          <a:xfrm rot="5400000">
            <a:off x="4450208" y="3488483"/>
            <a:ext cx="1378740" cy="37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3E8A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" name="Google Shape;375;p6">
            <a:extLst>
              <a:ext uri="{FF2B5EF4-FFF2-40B4-BE49-F238E27FC236}">
                <a16:creationId xmlns:a16="http://schemas.microsoft.com/office/drawing/2014/main" id="{7AB63BAB-9C49-5586-BCF7-76491E8F7F47}"/>
              </a:ext>
            </a:extLst>
          </p:cNvPr>
          <p:cNvCxnSpPr>
            <a:cxnSpLocks/>
            <a:stCxn id="45" idx="1"/>
            <a:endCxn id="36" idx="3"/>
          </p:cNvCxnSpPr>
          <p:nvPr/>
        </p:nvCxnSpPr>
        <p:spPr>
          <a:xfrm flipH="1" flipV="1">
            <a:off x="6008330" y="2161724"/>
            <a:ext cx="2376375" cy="86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50" name="Google Shape;376;p6">
            <a:extLst>
              <a:ext uri="{FF2B5EF4-FFF2-40B4-BE49-F238E27FC236}">
                <a16:creationId xmlns:a16="http://schemas.microsoft.com/office/drawing/2014/main" id="{C89B2C66-F2C1-763F-0182-E949AAB64FD4}"/>
              </a:ext>
            </a:extLst>
          </p:cNvPr>
          <p:cNvSpPr txBox="1"/>
          <p:nvPr/>
        </p:nvSpPr>
        <p:spPr>
          <a:xfrm>
            <a:off x="6161188" y="1662064"/>
            <a:ext cx="207065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4000"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kumimoji="0" lang="zh-TW" altLang="en-US" sz="2000" b="1" kern="0" dirty="0">
                <a:solidFill>
                  <a:srgbClr val="B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雙向認證</a:t>
            </a:r>
            <a:endParaRPr kumimoji="0" sz="2000" kern="0" dirty="0">
              <a:solidFill>
                <a:srgbClr val="BC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377;p6">
            <a:extLst>
              <a:ext uri="{FF2B5EF4-FFF2-40B4-BE49-F238E27FC236}">
                <a16:creationId xmlns:a16="http://schemas.microsoft.com/office/drawing/2014/main" id="{5A460CD1-D1C2-3077-0A8F-8DB506DA46C1}"/>
              </a:ext>
            </a:extLst>
          </p:cNvPr>
          <p:cNvSpPr/>
          <p:nvPr/>
        </p:nvSpPr>
        <p:spPr>
          <a:xfrm rot="-5400000">
            <a:off x="103032" y="3506333"/>
            <a:ext cx="1378740" cy="34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3E8A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382;p6">
            <a:extLst>
              <a:ext uri="{FF2B5EF4-FFF2-40B4-BE49-F238E27FC236}">
                <a16:creationId xmlns:a16="http://schemas.microsoft.com/office/drawing/2014/main" id="{C0DCBFB1-8547-6A3C-636E-DB018B1CFFCD}"/>
              </a:ext>
            </a:extLst>
          </p:cNvPr>
          <p:cNvSpPr/>
          <p:nvPr/>
        </p:nvSpPr>
        <p:spPr>
          <a:xfrm rot="5400000">
            <a:off x="8150559" y="4118486"/>
            <a:ext cx="1957858" cy="37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1891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383;p6">
            <a:extLst>
              <a:ext uri="{FF2B5EF4-FFF2-40B4-BE49-F238E27FC236}">
                <a16:creationId xmlns:a16="http://schemas.microsoft.com/office/drawing/2014/main" id="{57CA551E-CE78-01A8-02E7-BFC7A040B48D}"/>
              </a:ext>
            </a:extLst>
          </p:cNvPr>
          <p:cNvSpPr txBox="1"/>
          <p:nvPr/>
        </p:nvSpPr>
        <p:spPr>
          <a:xfrm>
            <a:off x="5756294" y="3053862"/>
            <a:ext cx="2376375" cy="135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indent="-242401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"/>
              <a:buAutoNum type="arabicPeriod" startAt="4"/>
            </a:pPr>
            <a:r>
              <a:rPr kumimoji="0" lang="zh-TW" altLang="en-US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機關管理者持</a:t>
            </a:r>
            <a:br>
              <a:rPr kumimoji="0" lang="en-US" altLang="zh-TW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</a:br>
            <a:r>
              <a:rPr kumimoji="0" lang="en-US" altLang="zh-TW" sz="1800" b="1" u="sng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【</a:t>
            </a:r>
            <a:r>
              <a:rPr kumimoji="0" lang="zh-TW" altLang="en-US" sz="1800" b="1" u="sng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啟動碼</a:t>
            </a:r>
            <a:r>
              <a:rPr kumimoji="0" lang="en-US" altLang="zh-TW" sz="1800" b="1" u="sng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】</a:t>
            </a:r>
            <a:r>
              <a:rPr kumimoji="0" lang="zh-TW" altLang="en-US" sz="1800" b="1" u="sng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清單</a:t>
            </a:r>
            <a:br>
              <a:rPr kumimoji="0" lang="en-US" altLang="zh-TW" sz="1800" b="1" u="sng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</a:br>
            <a:r>
              <a:rPr kumimoji="0" lang="zh-TW" altLang="en-US" sz="1800" b="1" u="sng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使用者</a:t>
            </a:r>
            <a:r>
              <a:rPr kumimoji="0" lang="en-US" altLang="zh-TW" sz="1800" b="1" u="sng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OA ID</a:t>
            </a:r>
            <a:r>
              <a:rPr kumimoji="0" lang="zh-TW" altLang="en-US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 </a:t>
            </a:r>
            <a:br>
              <a:rPr kumimoji="0" lang="en-US" altLang="zh-TW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</a:br>
            <a:r>
              <a:rPr kumimoji="0" lang="zh-TW" altLang="en-US" sz="1800" b="1" kern="0" dirty="0">
                <a:solidFill>
                  <a:srgbClr val="218919"/>
                </a:solidFill>
                <a:latin typeface="+mj-lt"/>
                <a:cs typeface="Arial"/>
                <a:sym typeface="Arial"/>
              </a:rPr>
              <a:t>申請認證</a:t>
            </a:r>
            <a:endParaRPr kumimoji="0" sz="1800" b="1" kern="0" dirty="0">
              <a:solidFill>
                <a:srgbClr val="218919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61" name="Google Shape;384;p6">
            <a:extLst>
              <a:ext uri="{FF2B5EF4-FFF2-40B4-BE49-F238E27FC236}">
                <a16:creationId xmlns:a16="http://schemas.microsoft.com/office/drawing/2014/main" id="{01988E00-96EB-6721-CEDB-09D95259389F}"/>
              </a:ext>
            </a:extLst>
          </p:cNvPr>
          <p:cNvSpPr/>
          <p:nvPr/>
        </p:nvSpPr>
        <p:spPr>
          <a:xfrm rot="-2144987">
            <a:off x="5675181" y="4058163"/>
            <a:ext cx="3352160" cy="3780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1891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0A3189FD-49E1-6F83-DFC7-80CD2D353EE5}"/>
              </a:ext>
            </a:extLst>
          </p:cNvPr>
          <p:cNvGrpSpPr/>
          <p:nvPr/>
        </p:nvGrpSpPr>
        <p:grpSpPr>
          <a:xfrm>
            <a:off x="9370788" y="5094460"/>
            <a:ext cx="1402925" cy="1431259"/>
            <a:chOff x="9473174" y="5176765"/>
            <a:chExt cx="1402925" cy="1431259"/>
          </a:xfrm>
        </p:grpSpPr>
        <p:pic>
          <p:nvPicPr>
            <p:cNvPr id="63" name="Google Shape;386;p6">
              <a:extLst>
                <a:ext uri="{FF2B5EF4-FFF2-40B4-BE49-F238E27FC236}">
                  <a16:creationId xmlns:a16="http://schemas.microsoft.com/office/drawing/2014/main" id="{FAD04AD7-74F1-3002-EBEE-52D51C55AEF9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784671" y="5176765"/>
              <a:ext cx="812649" cy="804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387;p6">
              <a:extLst>
                <a:ext uri="{FF2B5EF4-FFF2-40B4-BE49-F238E27FC236}">
                  <a16:creationId xmlns:a16="http://schemas.microsoft.com/office/drawing/2014/main" id="{C65A1CBE-8265-C523-417C-13562F07EB4F}"/>
                </a:ext>
              </a:extLst>
            </p:cNvPr>
            <p:cNvSpPr txBox="1"/>
            <p:nvPr/>
          </p:nvSpPr>
          <p:spPr>
            <a:xfrm>
              <a:off x="9473174" y="5992501"/>
              <a:ext cx="1402925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zh-TW" altLang="en-US" sz="1400" b="1" kern="0" dirty="0">
                  <a:solidFill>
                    <a:srgbClr val="C00000"/>
                  </a:solidFill>
                  <a:latin typeface="Arial"/>
                  <a:cs typeface="Arial"/>
                  <a:sym typeface="Arial"/>
                </a:rPr>
                <a:t>新增</a:t>
              </a:r>
              <a:endParaRPr kumimoji="0" sz="14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en-US" altLang="zh-TW" sz="1400" b="1" kern="0" dirty="0">
                  <a:solidFill>
                    <a:srgbClr val="C00000"/>
                  </a:solidFill>
                  <a:latin typeface="Arial"/>
                  <a:cs typeface="Arial"/>
                  <a:sym typeface="Arial"/>
                </a:rPr>
                <a:t>LINE</a:t>
              </a:r>
              <a:r>
                <a:rPr kumimoji="0" lang="zh-TW" altLang="en-US" sz="1400" b="1" kern="0" dirty="0">
                  <a:solidFill>
                    <a:srgbClr val="C00000"/>
                  </a:solidFill>
                  <a:latin typeface="Arial"/>
                  <a:cs typeface="Arial"/>
                  <a:sym typeface="Arial"/>
                </a:rPr>
                <a:t>官方帳號</a:t>
              </a:r>
              <a:endParaRPr kumimoji="0" sz="14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39324C2E-3821-2555-5CA9-6F0E2F44EDFE}"/>
              </a:ext>
            </a:extLst>
          </p:cNvPr>
          <p:cNvGrpSpPr/>
          <p:nvPr/>
        </p:nvGrpSpPr>
        <p:grpSpPr>
          <a:xfrm>
            <a:off x="10672228" y="5041455"/>
            <a:ext cx="1374300" cy="1484264"/>
            <a:chOff x="10774614" y="5123760"/>
            <a:chExt cx="1374300" cy="1484264"/>
          </a:xfrm>
        </p:grpSpPr>
        <p:pic>
          <p:nvPicPr>
            <p:cNvPr id="62" name="Google Shape;385;p6">
              <a:extLst>
                <a:ext uri="{FF2B5EF4-FFF2-40B4-BE49-F238E27FC236}">
                  <a16:creationId xmlns:a16="http://schemas.microsoft.com/office/drawing/2014/main" id="{CB1B4A4E-E023-EDB6-23A0-D2D40B86E1F8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064168" y="5123760"/>
              <a:ext cx="839548" cy="8395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388;p6">
              <a:extLst>
                <a:ext uri="{FF2B5EF4-FFF2-40B4-BE49-F238E27FC236}">
                  <a16:creationId xmlns:a16="http://schemas.microsoft.com/office/drawing/2014/main" id="{BAF6D1ED-1C0D-38AC-77A7-8CC55E3623D3}"/>
                </a:ext>
              </a:extLst>
            </p:cNvPr>
            <p:cNvSpPr txBox="1"/>
            <p:nvPr/>
          </p:nvSpPr>
          <p:spPr>
            <a:xfrm>
              <a:off x="10774614" y="5992501"/>
              <a:ext cx="13743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zh-TW" altLang="en-US" sz="1400" b="1" kern="0">
                  <a:solidFill>
                    <a:srgbClr val="1F497D"/>
                  </a:solidFill>
                  <a:latin typeface="Arial"/>
                  <a:cs typeface="Arial"/>
                  <a:sym typeface="Arial"/>
                </a:rPr>
                <a:t>不影響既有</a:t>
              </a:r>
              <a:endParaRPr kumimoji="0" sz="1400" b="1" kern="0">
                <a:solidFill>
                  <a:srgbClr val="1F497D"/>
                </a:solidFill>
                <a:latin typeface="Arial"/>
                <a:cs typeface="Arial"/>
                <a:sym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zh-TW" altLang="en-US" sz="1400" b="1" kern="0">
                  <a:solidFill>
                    <a:srgbClr val="1F497D"/>
                  </a:solidFill>
                  <a:latin typeface="Arial"/>
                  <a:cs typeface="Arial"/>
                  <a:sym typeface="Arial"/>
                </a:rPr>
                <a:t>個人帳號</a:t>
              </a:r>
              <a:endParaRPr kumimoji="0" sz="1400" b="1" kern="0">
                <a:solidFill>
                  <a:srgbClr val="1F497D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389;p6">
            <a:extLst>
              <a:ext uri="{FF2B5EF4-FFF2-40B4-BE49-F238E27FC236}">
                <a16:creationId xmlns:a16="http://schemas.microsoft.com/office/drawing/2014/main" id="{8853F722-070A-281D-637D-2446A62C38B1}"/>
              </a:ext>
            </a:extLst>
          </p:cNvPr>
          <p:cNvSpPr txBox="1"/>
          <p:nvPr/>
        </p:nvSpPr>
        <p:spPr>
          <a:xfrm>
            <a:off x="1386830" y="960747"/>
            <a:ext cx="7256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kumimoji="0" lang="zh-TW" altLang="en-US" sz="2400" b="1" kern="0" dirty="0">
                <a:solidFill>
                  <a:srgbClr val="606AAC"/>
                </a:solidFill>
                <a:latin typeface="Arial"/>
                <a:cs typeface="Arial"/>
                <a:sym typeface="Arial"/>
              </a:rPr>
              <a:t>以縣市社會局及社工科科長與服務專員角色為例</a:t>
            </a:r>
            <a:endParaRPr kumimoji="0" sz="2400" b="1" kern="0" dirty="0">
              <a:solidFill>
                <a:srgbClr val="606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358;p6">
            <a:extLst>
              <a:ext uri="{FF2B5EF4-FFF2-40B4-BE49-F238E27FC236}">
                <a16:creationId xmlns:a16="http://schemas.microsoft.com/office/drawing/2014/main" id="{0A24AF29-F30C-37C6-9BA4-7FFA34243276}"/>
              </a:ext>
            </a:extLst>
          </p:cNvPr>
          <p:cNvGrpSpPr/>
          <p:nvPr/>
        </p:nvGrpSpPr>
        <p:grpSpPr>
          <a:xfrm>
            <a:off x="3912695" y="4570024"/>
            <a:ext cx="2568552" cy="1340482"/>
            <a:chOff x="8004187" y="3353712"/>
            <a:chExt cx="1497871" cy="806911"/>
          </a:xfrm>
        </p:grpSpPr>
        <p:sp>
          <p:nvSpPr>
            <p:cNvPr id="83" name="Google Shape;359;p6">
              <a:extLst>
                <a:ext uri="{FF2B5EF4-FFF2-40B4-BE49-F238E27FC236}">
                  <a16:creationId xmlns:a16="http://schemas.microsoft.com/office/drawing/2014/main" id="{F197738E-9792-A635-398D-F40DB13F40C9}"/>
                </a:ext>
              </a:extLst>
            </p:cNvPr>
            <p:cNvSpPr txBox="1"/>
            <p:nvPr/>
          </p:nvSpPr>
          <p:spPr>
            <a:xfrm>
              <a:off x="8004187" y="3919799"/>
              <a:ext cx="1497871" cy="240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zh-TW" altLang="en-US" sz="2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社會局 社工科 科長</a:t>
              </a:r>
              <a:endParaRPr kumimoji="0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84" name="Google Shape;360;p6">
              <a:extLst>
                <a:ext uri="{FF2B5EF4-FFF2-40B4-BE49-F238E27FC236}">
                  <a16:creationId xmlns:a16="http://schemas.microsoft.com/office/drawing/2014/main" id="{8763024D-0546-2A7C-9990-E573F1F89DE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17549" y="3353712"/>
              <a:ext cx="587364" cy="556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354;p6">
            <a:extLst>
              <a:ext uri="{FF2B5EF4-FFF2-40B4-BE49-F238E27FC236}">
                <a16:creationId xmlns:a16="http://schemas.microsoft.com/office/drawing/2014/main" id="{A22BC5EE-A154-0D99-E2A9-7610F826AE3E}"/>
              </a:ext>
            </a:extLst>
          </p:cNvPr>
          <p:cNvGrpSpPr/>
          <p:nvPr/>
        </p:nvGrpSpPr>
        <p:grpSpPr>
          <a:xfrm>
            <a:off x="7321839" y="5187534"/>
            <a:ext cx="2320824" cy="1483990"/>
            <a:chOff x="7457123" y="3962694"/>
            <a:chExt cx="1788000" cy="1258898"/>
          </a:xfrm>
        </p:grpSpPr>
        <p:pic>
          <p:nvPicPr>
            <p:cNvPr id="88" name="Google Shape;355;p6">
              <a:extLst>
                <a:ext uri="{FF2B5EF4-FFF2-40B4-BE49-F238E27FC236}">
                  <a16:creationId xmlns:a16="http://schemas.microsoft.com/office/drawing/2014/main" id="{FC112115-89E7-6645-1C6F-91615F864DD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62758" y="3962694"/>
              <a:ext cx="630990" cy="630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56;p6">
              <a:extLst>
                <a:ext uri="{FF2B5EF4-FFF2-40B4-BE49-F238E27FC236}">
                  <a16:creationId xmlns:a16="http://schemas.microsoft.com/office/drawing/2014/main" id="{505AC8EF-9E49-F8F2-CEA2-735CB4A9B9A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36572" y="4278189"/>
              <a:ext cx="630990" cy="630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357;p6">
              <a:extLst>
                <a:ext uri="{FF2B5EF4-FFF2-40B4-BE49-F238E27FC236}">
                  <a16:creationId xmlns:a16="http://schemas.microsoft.com/office/drawing/2014/main" id="{30146408-6292-9EA1-9412-C843DC9D66A5}"/>
                </a:ext>
              </a:extLst>
            </p:cNvPr>
            <p:cNvSpPr txBox="1"/>
            <p:nvPr/>
          </p:nvSpPr>
          <p:spPr>
            <a:xfrm>
              <a:off x="7457123" y="4869092"/>
              <a:ext cx="17880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kumimoji="0" lang="en-US" altLang="zh-TW" sz="2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100</a:t>
              </a:r>
              <a:r>
                <a:rPr kumimoji="0" lang="zh-TW" altLang="en-US" sz="2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位 服務專員</a:t>
              </a:r>
              <a:endParaRPr kumimoji="0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342;p6">
            <a:extLst>
              <a:ext uri="{FF2B5EF4-FFF2-40B4-BE49-F238E27FC236}">
                <a16:creationId xmlns:a16="http://schemas.microsoft.com/office/drawing/2014/main" id="{8D9F8487-34C4-8CE3-8C78-E8DBF067DA01}"/>
              </a:ext>
            </a:extLst>
          </p:cNvPr>
          <p:cNvSpPr/>
          <p:nvPr/>
        </p:nvSpPr>
        <p:spPr>
          <a:xfrm>
            <a:off x="9370788" y="4827044"/>
            <a:ext cx="1402925" cy="1832251"/>
          </a:xfrm>
          <a:prstGeom prst="rect">
            <a:avLst/>
          </a:prstGeom>
          <a:noFill/>
          <a:ln w="57150" cap="flat" cmpd="sng">
            <a:solidFill>
              <a:srgbClr val="B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umimoji="0"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7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985AF-CA15-3713-05A5-207F1396B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D57F9B-A934-66CE-249F-93928E5A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40" y="279117"/>
            <a:ext cx="7623863" cy="909921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606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白名單維護之機關配合事項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59526D5-E439-C8B2-B80E-58DBF4E51AB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4</a:t>
            </a:fld>
            <a:endParaRPr kumimoji="0" lang="en-US" sz="1867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88102F9-33A9-8858-5139-BA6F35DAD9B9}"/>
              </a:ext>
            </a:extLst>
          </p:cNvPr>
          <p:cNvSpPr txBox="1"/>
          <p:nvPr/>
        </p:nvSpPr>
        <p:spPr>
          <a:xfrm>
            <a:off x="678215" y="1643713"/>
            <a:ext cx="2406524" cy="461665"/>
          </a:xfrm>
          <a:prstGeom prst="rect">
            <a:avLst/>
          </a:prstGeom>
          <a:solidFill>
            <a:srgbClr val="C0C4DE"/>
          </a:solidFill>
        </p:spPr>
        <p:txBody>
          <a:bodyPr vert="horz" wrap="square" lIns="36000" rIns="36000" rtlCol="0">
            <a:spAutoFit/>
          </a:bodyPr>
          <a:lstStyle/>
          <a:p>
            <a:pPr algn="ctr"/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授權條件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0CEF61E-D955-B716-4DC3-B734C07F6377}"/>
              </a:ext>
            </a:extLst>
          </p:cNvPr>
          <p:cNvSpPr txBox="1"/>
          <p:nvPr/>
        </p:nvSpPr>
        <p:spPr>
          <a:xfrm>
            <a:off x="678215" y="2885653"/>
            <a:ext cx="2406524" cy="461665"/>
          </a:xfrm>
          <a:prstGeom prst="rect">
            <a:avLst/>
          </a:prstGeom>
          <a:solidFill>
            <a:srgbClr val="C0C4DE"/>
          </a:solidFill>
        </p:spPr>
        <p:txBody>
          <a:bodyPr vert="horz" wrap="square" lIns="36000" rIns="36000" rtlCol="0">
            <a:spAutoFit/>
          </a:bodyPr>
          <a:lstStyle/>
          <a:p>
            <a:pPr algn="ctr"/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系統使用條件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9105C32-25A0-5900-523B-6F1ABCDC83A9}"/>
              </a:ext>
            </a:extLst>
          </p:cNvPr>
          <p:cNvSpPr txBox="1"/>
          <p:nvPr/>
        </p:nvSpPr>
        <p:spPr>
          <a:xfrm>
            <a:off x="678215" y="4295630"/>
            <a:ext cx="2406524" cy="461665"/>
          </a:xfrm>
          <a:prstGeom prst="rect">
            <a:avLst/>
          </a:prstGeom>
          <a:solidFill>
            <a:srgbClr val="C0C4DE"/>
          </a:solidFill>
        </p:spPr>
        <p:txBody>
          <a:bodyPr vert="horz" wrap="square" lIns="36000" rIns="36000" rtlCol="0">
            <a:spAutoFit/>
          </a:bodyPr>
          <a:lstStyle/>
          <a:p>
            <a:pPr algn="ctr"/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人事異動處理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03239B4-15C2-C035-203F-06AE0C62E826}"/>
              </a:ext>
            </a:extLst>
          </p:cNvPr>
          <p:cNvSpPr txBox="1"/>
          <p:nvPr/>
        </p:nvSpPr>
        <p:spPr>
          <a:xfrm>
            <a:off x="3307741" y="1577038"/>
            <a:ext cx="8179409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14000"/>
              </a:lnSpc>
            </a:pPr>
            <a:r>
              <a:rPr lang="zh-TW" altLang="en-US" sz="2000" dirty="0"/>
              <a:t>僅限經使用機關權責長官授權之公務員（依法令從事於公務之人員），才可申請機關管理者帳號，以及列入 </a:t>
            </a:r>
            <a:r>
              <a:rPr lang="en-US" altLang="zh-TW" sz="2000" dirty="0"/>
              <a:t>GPAS </a:t>
            </a:r>
            <a:r>
              <a:rPr lang="zh-TW" altLang="en-US" sz="2000" dirty="0"/>
              <a:t>白名單。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CB10038-F215-1C7E-D259-7832C580F172}"/>
              </a:ext>
            </a:extLst>
          </p:cNvPr>
          <p:cNvSpPr txBox="1"/>
          <p:nvPr/>
        </p:nvSpPr>
        <p:spPr>
          <a:xfrm>
            <a:off x="3307742" y="2811358"/>
            <a:ext cx="8179408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14000"/>
              </a:lnSpc>
            </a:pPr>
            <a:r>
              <a:rPr lang="zh-TW" altLang="en-US" sz="2000" dirty="0"/>
              <a:t>需具備經上開授權之佐證文件（例如：奉核簽、紙本</a:t>
            </a:r>
            <a:r>
              <a:rPr lang="en-US" altLang="zh-TW" sz="2000" dirty="0"/>
              <a:t>/</a:t>
            </a:r>
            <a:r>
              <a:rPr lang="zh-TW" altLang="en-US" sz="2000" dirty="0"/>
              <a:t>電子申請單等），方可啟用 </a:t>
            </a:r>
            <a:r>
              <a:rPr lang="en-US" altLang="zh-TW" sz="2000" dirty="0"/>
              <a:t>LINE </a:t>
            </a:r>
            <a:r>
              <a:rPr lang="zh-TW" altLang="en-US" sz="2000" dirty="0"/>
              <a:t>認證官方帳號功能。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E9545DD-14A1-F5B3-5D98-11AC1D9154A8}"/>
              </a:ext>
            </a:extLst>
          </p:cNvPr>
          <p:cNvSpPr txBox="1"/>
          <p:nvPr/>
        </p:nvSpPr>
        <p:spPr>
          <a:xfrm>
            <a:off x="3307742" y="4059347"/>
            <a:ext cx="8179408" cy="216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360000" indent="-216000">
              <a:lnSpc>
                <a:spcPct val="1500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144000" indent="0" algn="just">
              <a:lnSpc>
                <a:spcPct val="114000"/>
              </a:lnSpc>
            </a:pPr>
            <a:r>
              <a:rPr lang="zh-TW" altLang="en-US" sz="2000" dirty="0"/>
              <a:t>若出現以下情況，須立即停用機關管理者帳號，或刪除白名單中該員之授權紀錄：</a:t>
            </a:r>
          </a:p>
          <a:p>
            <a:pPr marL="486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zh-TW" altLang="en-US" sz="2000" dirty="0"/>
              <a:t>業務內容異動</a:t>
            </a:r>
            <a:endParaRPr lang="en-US" altLang="zh-TW" sz="2000" dirty="0"/>
          </a:p>
          <a:p>
            <a:pPr marL="486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zh-TW" altLang="en-US" sz="2000" dirty="0"/>
              <a:t>職稱調整</a:t>
            </a:r>
            <a:endParaRPr lang="en-US" altLang="zh-TW" sz="2000" dirty="0"/>
          </a:p>
          <a:p>
            <a:pPr marL="486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zh-TW" altLang="en-US" sz="2000" dirty="0"/>
              <a:t>離職或調職</a:t>
            </a:r>
            <a:endParaRPr lang="en-US" altLang="zh-TW" sz="2000" dirty="0"/>
          </a:p>
          <a:p>
            <a:pPr marL="486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zh-TW" altLang="en-US" sz="2000" dirty="0"/>
              <a:t>其他原因導致不再具備授權資格</a:t>
            </a:r>
          </a:p>
        </p:txBody>
      </p:sp>
    </p:spTree>
    <p:extLst>
      <p:ext uri="{BB962C8B-B14F-4D97-AF65-F5344CB8AC3E}">
        <p14:creationId xmlns:p14="http://schemas.microsoft.com/office/powerpoint/2010/main" val="368283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3FEDE87-7F6D-CBB2-04C2-40F987B7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470" y="2523331"/>
            <a:ext cx="6547060" cy="1176338"/>
          </a:xfrm>
        </p:spPr>
        <p:txBody>
          <a:bodyPr/>
          <a:lstStyle/>
          <a:p>
            <a:pPr algn="ctr"/>
            <a:r>
              <a:rPr lang="en-US" altLang="zh-TW" sz="4800" b="1" dirty="0">
                <a:solidFill>
                  <a:srgbClr val="606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GPAS</a:t>
            </a:r>
            <a:r>
              <a:rPr lang="zh-TW" altLang="en-US" sz="4800" b="1" dirty="0">
                <a:solidFill>
                  <a:srgbClr val="606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功能與操作說明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379281D-A728-8E5D-0DCF-52FBD76F9AF4}"/>
              </a:ext>
            </a:extLst>
          </p:cNvPr>
          <p:cNvSpPr txBox="1"/>
          <p:nvPr/>
        </p:nvSpPr>
        <p:spPr>
          <a:xfrm>
            <a:off x="1549400" y="3699670"/>
            <a:ext cx="2794000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申請成為管理員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9F18511-5BEC-A1C4-96F3-FC71786A7447}"/>
              </a:ext>
            </a:extLst>
          </p:cNvPr>
          <p:cNvSpPr txBox="1"/>
          <p:nvPr/>
        </p:nvSpPr>
        <p:spPr>
          <a:xfrm>
            <a:off x="4822930" y="3699669"/>
            <a:ext cx="2794000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新增白名單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440FAB8-3C07-030C-8659-1569D5B0E512}"/>
              </a:ext>
            </a:extLst>
          </p:cNvPr>
          <p:cNvSpPr txBox="1"/>
          <p:nvPr/>
        </p:nvSpPr>
        <p:spPr>
          <a:xfrm>
            <a:off x="8096460" y="3699668"/>
            <a:ext cx="2794000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25E49A3-46E7-A5BD-F583-FC2D435D41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5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933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4"/>
          <p:cNvSpPr>
            <a:spLocks noChangeArrowheads="1"/>
          </p:cNvSpPr>
          <p:nvPr/>
        </p:nvSpPr>
        <p:spPr bwMode="auto">
          <a:xfrm>
            <a:off x="822701" y="284960"/>
            <a:ext cx="35460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>
              <a:defRPr/>
            </a:pPr>
            <a:r>
              <a:rPr lang="zh-TW" altLang="en-US" sz="4400" b="1" kern="0" dirty="0">
                <a:solidFill>
                  <a:srgbClr val="606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事前準備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44E5107-383D-756F-F997-0BA166C4CDEE}"/>
              </a:ext>
            </a:extLst>
          </p:cNvPr>
          <p:cNvSpPr txBox="1"/>
          <p:nvPr/>
        </p:nvSpPr>
        <p:spPr>
          <a:xfrm>
            <a:off x="1384301" y="2179816"/>
            <a:ext cx="97093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政府機關憑證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以下稱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GCA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自然人憑證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以下稱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MOICA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-540000">
              <a:spcBef>
                <a:spcPts val="1800"/>
              </a:spcBef>
              <a:buFont typeface="+mj-lt"/>
              <a:buAutoNum type="arabicPeriod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卡讀卡機</a:t>
            </a:r>
          </a:p>
          <a:p>
            <a:pPr marL="0" lvl="1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操作機須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讀卡元件：</a:t>
            </a:r>
            <a:r>
              <a:rPr lang="en-US" altLang="zh-TW" sz="3200" u="sng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HiCOS跨平臺網頁元件</a:t>
            </a:r>
            <a:endParaRPr lang="zh-TW" altLang="zh-TW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7">
            <a:extLst>
              <a:ext uri="{FF2B5EF4-FFF2-40B4-BE49-F238E27FC236}">
                <a16:creationId xmlns:a16="http://schemas.microsoft.com/office/drawing/2014/main" id="{B4B1B788-67F1-3006-2D5D-BED45C35D01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6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015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0D36EC2-7F74-CED1-030C-E9184E186150}"/>
              </a:ext>
            </a:extLst>
          </p:cNvPr>
          <p:cNvSpPr txBox="1"/>
          <p:nvPr/>
        </p:nvSpPr>
        <p:spPr>
          <a:xfrm>
            <a:off x="1911927" y="1481845"/>
            <a:ext cx="83681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瀏覽器連線至 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https://gpas.cp.gov.tw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將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GCA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插入讀卡機中，點擊平臺首頁右方功能「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申請管理權限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ACDCE2-65CE-96DE-235F-5ED671A3BA09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申請成為管理員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2E3C650-42B9-7A68-820B-123787FB7C2D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新增白名單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655DE2-8FBF-8534-1AAF-2FBD5FDBEDE4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3" name="投影片編號版面配置區 7">
            <a:extLst>
              <a:ext uri="{FF2B5EF4-FFF2-40B4-BE49-F238E27FC236}">
                <a16:creationId xmlns:a16="http://schemas.microsoft.com/office/drawing/2014/main" id="{72F71AE3-0E27-4CC3-09F5-7C42F8E7DD7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7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8" name="圖片 7" descr="一張含有 文字, 螢幕擷取畫面, 陳列, Rectangle 的圖片&#10;&#10;AI 產生的內容可能不正確。">
            <a:extLst>
              <a:ext uri="{FF2B5EF4-FFF2-40B4-BE49-F238E27FC236}">
                <a16:creationId xmlns:a16="http://schemas.microsoft.com/office/drawing/2014/main" id="{FC478271-46EB-7B6C-8C45-245819BB8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504" y="3012908"/>
            <a:ext cx="539115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93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BE97637-B5D7-FE5D-C370-EA870C9C91E1}"/>
              </a:ext>
            </a:extLst>
          </p:cNvPr>
          <p:cNvSpPr txBox="1"/>
          <p:nvPr/>
        </p:nvSpPr>
        <p:spPr>
          <a:xfrm>
            <a:off x="1906788" y="1682476"/>
            <a:ext cx="87358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GCA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PIN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碼，點擊驗證</a:t>
            </a:r>
          </a:p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根據畫面提示，改將 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MOICA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插入讀卡機中，輸入 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MOICA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PIN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碼，點擊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61C1BAF1-E845-93EF-1229-5501C6201F9B}"/>
              </a:ext>
            </a:extLst>
          </p:cNvPr>
          <p:cNvSpPr/>
          <p:nvPr/>
        </p:nvSpPr>
        <p:spPr>
          <a:xfrm>
            <a:off x="5564633" y="4641849"/>
            <a:ext cx="381000" cy="40957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71B566-3B2D-74DC-5418-D1C55EF17602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申請成為管理員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B618C76-46A8-556B-2D1E-8AACE6891F74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新增白名單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487AC48-310E-68F5-8A79-B453A727D194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6F4BF057-47FF-41C0-24DF-98130BB9C7F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8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軟體 的圖片&#10;&#10;AI 產生的內容可能不正確。">
            <a:extLst>
              <a:ext uri="{FF2B5EF4-FFF2-40B4-BE49-F238E27FC236}">
                <a16:creationId xmlns:a16="http://schemas.microsoft.com/office/drawing/2014/main" id="{BFE10411-C276-1CF6-8AD6-0BB85490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51" y="3766887"/>
            <a:ext cx="2876550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3B9EA180-114A-4E15-4EF1-DF77596E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330" y="3786438"/>
            <a:ext cx="2876550" cy="215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05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A0A0D00F-60B5-5B23-0C46-730A9D487329}"/>
              </a:ext>
            </a:extLst>
          </p:cNvPr>
          <p:cNvSpPr txBox="1"/>
          <p:nvPr/>
        </p:nvSpPr>
        <p:spPr>
          <a:xfrm>
            <a:off x="1909839" y="1763825"/>
            <a:ext cx="924076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登入成功後，點擊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連結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下載管理者權限申請單，填寫並完成必要用印，將結果掃描成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</a:p>
          <a:p>
            <a:pPr marL="360000" indent="-360000">
              <a:spcBef>
                <a:spcPts val="12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申請表準備妥當後，點擊</a:t>
            </a:r>
            <a:r>
              <a:rPr lang="zh-TW" altLang="en-US" sz="2800" b="1" dirty="0">
                <a:solidFill>
                  <a:srgbClr val="0094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申請管理者權限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4C49B6B-7FFB-D4E3-AF19-08FFF6A7265B}"/>
              </a:ext>
            </a:extLst>
          </p:cNvPr>
          <p:cNvSpPr txBox="1"/>
          <p:nvPr/>
        </p:nvSpPr>
        <p:spPr>
          <a:xfrm>
            <a:off x="1139976" y="579245"/>
            <a:ext cx="2568424" cy="587441"/>
          </a:xfrm>
          <a:prstGeom prst="rect">
            <a:avLst/>
          </a:prstGeom>
          <a:solidFill>
            <a:srgbClr val="0094C8"/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申請成為管理員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1D22266-8B3E-65A4-2585-0AB75718C8FB}"/>
              </a:ext>
            </a:extLst>
          </p:cNvPr>
          <p:cNvSpPr txBox="1"/>
          <p:nvPr/>
        </p:nvSpPr>
        <p:spPr>
          <a:xfrm>
            <a:off x="400201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新增白名單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C15217-121C-4DB4-BA16-0E15DEABE14D}"/>
              </a:ext>
            </a:extLst>
          </p:cNvPr>
          <p:cNvSpPr txBox="1"/>
          <p:nvPr/>
        </p:nvSpPr>
        <p:spPr>
          <a:xfrm>
            <a:off x="6408664" y="579245"/>
            <a:ext cx="2113036" cy="5874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刪除白名單</a:t>
            </a:r>
          </a:p>
        </p:txBody>
      </p:sp>
      <p:sp>
        <p:nvSpPr>
          <p:cNvPr id="2" name="投影片編號版面配置區 7">
            <a:extLst>
              <a:ext uri="{FF2B5EF4-FFF2-40B4-BE49-F238E27FC236}">
                <a16:creationId xmlns:a16="http://schemas.microsoft.com/office/drawing/2014/main" id="{CD8F5A9E-9BC6-0E74-BC54-E64305028EE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296800" y="6217440"/>
            <a:ext cx="731040" cy="52416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fld id="{19E0F304-82B4-4452-98D9-03DC6E0B2150}" type="slidenum">
              <a:rPr kumimoji="0" lang="en-US" sz="1867" spc="-1" smtClean="0">
                <a:solidFill>
                  <a:srgbClr val="000000"/>
                </a:solidFill>
                <a:latin typeface="Arial"/>
                <a:ea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</a:pPr>
              <a:t>9</a:t>
            </a:fld>
            <a:endParaRPr kumimoji="0" lang="en-US" sz="1867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圖片 2" descr="一張含有 文字, 螢幕擷取畫面, 字型, 軟體 的圖片&#10;&#10;AI 產生的內容可能不正確。">
            <a:extLst>
              <a:ext uri="{FF2B5EF4-FFF2-40B4-BE49-F238E27FC236}">
                <a16:creationId xmlns:a16="http://schemas.microsoft.com/office/drawing/2014/main" id="{C2B6DA9B-9993-68E4-9011-F409FDEE8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3431445"/>
            <a:ext cx="5391150" cy="145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 descr="一張含有 文字, 螢幕擷取畫面, 軟體, 網頁 的圖片&#10;&#10;AI 產生的內容可能不正確。">
            <a:extLst>
              <a:ext uri="{FF2B5EF4-FFF2-40B4-BE49-F238E27FC236}">
                <a16:creationId xmlns:a16="http://schemas.microsoft.com/office/drawing/2014/main" id="{FD2CF6CB-4D80-FC35-A20C-99388E0EC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25" y="5017229"/>
            <a:ext cx="5391150" cy="145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40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ACACA"/>
      </a:dk2>
      <a:lt2>
        <a:srgbClr val="FFFFFF"/>
      </a:lt2>
      <a:accent1>
        <a:srgbClr val="FF9A1B"/>
      </a:accent1>
      <a:accent2>
        <a:srgbClr val="C06C03"/>
      </a:accent2>
      <a:accent3>
        <a:srgbClr val="642700"/>
      </a:accent3>
      <a:accent4>
        <a:srgbClr val="F16603"/>
      </a:accent4>
      <a:accent5>
        <a:srgbClr val="808080"/>
      </a:accent5>
      <a:accent6>
        <a:srgbClr val="CACAC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CACACA"/>
      </a:dk2>
      <a:lt2>
        <a:srgbClr val="FFFFFF"/>
      </a:lt2>
      <a:accent1>
        <a:srgbClr val="FF9A1B"/>
      </a:accent1>
      <a:accent2>
        <a:srgbClr val="C06C03"/>
      </a:accent2>
      <a:accent3>
        <a:srgbClr val="642700"/>
      </a:accent3>
      <a:accent4>
        <a:srgbClr val="F16603"/>
      </a:accent4>
      <a:accent5>
        <a:srgbClr val="808080"/>
      </a:accent5>
      <a:accent6>
        <a:srgbClr val="CACAC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7fd7db-6507-41d4-93cf-ecb8dcf304e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C6A74638DF8CE4EAEBD779A3B1B745C" ma:contentTypeVersion="12" ma:contentTypeDescription="建立新的文件。" ma:contentTypeScope="" ma:versionID="f066ba1f28054011899c4e55c510ef1f">
  <xsd:schema xmlns:xsd="http://www.w3.org/2001/XMLSchema" xmlns:xs="http://www.w3.org/2001/XMLSchema" xmlns:p="http://schemas.microsoft.com/office/2006/metadata/properties" xmlns:ns2="4f7fd7db-6507-41d4-93cf-ecb8dcf304ef" targetNamespace="http://schemas.microsoft.com/office/2006/metadata/properties" ma:root="true" ma:fieldsID="503b0c78055805bdcc8052cc9fe5b3d7" ns2:_="">
    <xsd:import namespace="4f7fd7db-6507-41d4-93cf-ecb8dcf30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fd7db-6507-41d4-93cf-ecb8dcf304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影像標籤" ma:readOnly="false" ma:fieldId="{5cf76f15-5ced-4ddc-b409-7134ff3c332f}" ma:taxonomyMulti="true" ma:sspId="e3bf8276-0dd5-447a-a23c-a089cbd88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BBF399-FD19-499F-B420-A2637976DC68}">
  <ds:schemaRefs>
    <ds:schemaRef ds:uri="4f7fd7db-6507-41d4-93cf-ecb8dcf304ef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D9E77E-7FC7-43B1-8F70-73351A0C7376}"/>
</file>

<file path=customXml/itemProps3.xml><?xml version="1.0" encoding="utf-8"?>
<ds:datastoreItem xmlns:ds="http://schemas.openxmlformats.org/officeDocument/2006/customXml" ds:itemID="{EEC25573-3459-4BF6-A4F5-34114F0D17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9552</TotalTime>
  <Pages>27</Pages>
  <Words>1337</Words>
  <Application>Microsoft Office PowerPoint</Application>
  <PresentationFormat>寬螢幕</PresentationFormat>
  <Paragraphs>200</Paragraphs>
  <Slides>27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40" baseType="lpstr">
      <vt:lpstr>華康楷書體W5</vt:lpstr>
      <vt:lpstr>微軟正黑體</vt:lpstr>
      <vt:lpstr>微軟正黑體</vt:lpstr>
      <vt:lpstr>新細明體</vt:lpstr>
      <vt:lpstr>標楷體</vt:lpstr>
      <vt:lpstr>Algerian</vt:lpstr>
      <vt:lpstr>Arial</vt:lpstr>
      <vt:lpstr>Calibri</vt:lpstr>
      <vt:lpstr>Symbol</vt:lpstr>
      <vt:lpstr>Times New Roman</vt:lpstr>
      <vt:lpstr>Wingdings</vt:lpstr>
      <vt:lpstr>Office Theme</vt:lpstr>
      <vt:lpstr>1_Office Theme</vt:lpstr>
      <vt:lpstr>政府機關授權公務員 申請LINE官方帳號系統 (GPAS)  使用手冊</vt:lpstr>
      <vt:lpstr>大綱</vt:lpstr>
      <vt:lpstr>服務應用的三方角色說明</vt:lpstr>
      <vt:lpstr>白名單維護之機關配合事項</vt:lpstr>
      <vt:lpstr>GPAS功能與操作說明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資管處簡報</dc:title>
  <dc:creator>謝翠娟</dc:creator>
  <cp:lastModifiedBy>香君(Effie)</cp:lastModifiedBy>
  <cp:revision>1621</cp:revision>
  <cp:lastPrinted>2022-07-12T02:37:10Z</cp:lastPrinted>
  <dcterms:created xsi:type="dcterms:W3CDTF">1997-09-01T14:39:44Z</dcterms:created>
  <dcterms:modified xsi:type="dcterms:W3CDTF">2025-09-11T07:07:34Z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0x010100EC6A74638DF8CE4EAEBD779A3B1B745C</vt:lpwstr>
  </property>
  <property fmtid="{D5CDD505-2E9C-101B-9397-08002B2CF9AE}" pid="3" name="MediaServiceImageTags">
    <vt:lpwstr/>
  </property>
</Properties>
</file>